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9" r:id="rId1"/>
  </p:sldMasterIdLst>
  <p:notesMasterIdLst>
    <p:notesMasterId r:id="rId35"/>
  </p:notesMasterIdLst>
  <p:handoutMasterIdLst>
    <p:handoutMasterId r:id="rId36"/>
  </p:handoutMasterIdLst>
  <p:sldIdLst>
    <p:sldId id="1000" r:id="rId2"/>
    <p:sldId id="995" r:id="rId3"/>
    <p:sldId id="1005" r:id="rId4"/>
    <p:sldId id="1003" r:id="rId5"/>
    <p:sldId id="1004" r:id="rId6"/>
    <p:sldId id="1034" r:id="rId7"/>
    <p:sldId id="1007" r:id="rId8"/>
    <p:sldId id="1035" r:id="rId9"/>
    <p:sldId id="1006" r:id="rId10"/>
    <p:sldId id="1009" r:id="rId11"/>
    <p:sldId id="1013" r:id="rId12"/>
    <p:sldId id="1030" r:id="rId13"/>
    <p:sldId id="1032" r:id="rId14"/>
    <p:sldId id="1031" r:id="rId15"/>
    <p:sldId id="1011" r:id="rId16"/>
    <p:sldId id="1012" r:id="rId17"/>
    <p:sldId id="984" r:id="rId18"/>
    <p:sldId id="1021" r:id="rId19"/>
    <p:sldId id="1018" r:id="rId20"/>
    <p:sldId id="1001" r:id="rId21"/>
    <p:sldId id="1014" r:id="rId22"/>
    <p:sldId id="1020" r:id="rId23"/>
    <p:sldId id="1019" r:id="rId24"/>
    <p:sldId id="1016" r:id="rId25"/>
    <p:sldId id="1022" r:id="rId26"/>
    <p:sldId id="1023" r:id="rId27"/>
    <p:sldId id="1025" r:id="rId28"/>
    <p:sldId id="1026" r:id="rId29"/>
    <p:sldId id="1027" r:id="rId30"/>
    <p:sldId id="1036" r:id="rId31"/>
    <p:sldId id="1028" r:id="rId32"/>
    <p:sldId id="1029" r:id="rId33"/>
    <p:sldId id="999" r:id="rId34"/>
  </p:sldIdLst>
  <p:sldSz cx="24382413" cy="13716000"/>
  <p:notesSz cx="6858000" cy="9144000"/>
  <p:defaultTextStyle>
    <a:defPPr>
      <a:defRPr lang="ru-RU"/>
    </a:defPPr>
    <a:lvl1pPr marL="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9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59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893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189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48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784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08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37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зентация" id="{97071F00-80CE-4426-806C-9E03D65E08BC}">
          <p14:sldIdLst>
            <p14:sldId id="1000"/>
            <p14:sldId id="995"/>
            <p14:sldId id="1005"/>
            <p14:sldId id="1003"/>
            <p14:sldId id="1004"/>
            <p14:sldId id="1034"/>
            <p14:sldId id="1007"/>
            <p14:sldId id="1035"/>
            <p14:sldId id="1006"/>
            <p14:sldId id="1009"/>
            <p14:sldId id="1013"/>
            <p14:sldId id="1030"/>
            <p14:sldId id="1032"/>
            <p14:sldId id="1031"/>
            <p14:sldId id="1011"/>
            <p14:sldId id="1012"/>
            <p14:sldId id="984"/>
            <p14:sldId id="1021"/>
            <p14:sldId id="1018"/>
            <p14:sldId id="1001"/>
            <p14:sldId id="1014"/>
            <p14:sldId id="1020"/>
            <p14:sldId id="1019"/>
            <p14:sldId id="1016"/>
            <p14:sldId id="1022"/>
            <p14:sldId id="1023"/>
            <p14:sldId id="1025"/>
            <p14:sldId id="1026"/>
            <p14:sldId id="1027"/>
            <p14:sldId id="1036"/>
            <p14:sldId id="1028"/>
            <p14:sldId id="1029"/>
            <p14:sldId id="9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ia Zhuravlova" initials="" lastIdx="10" clrIdx="0"/>
  <p:cmAuthor id="1" name="tat.gratcheva@live.com" initials="t" lastIdx="8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00"/>
    <a:srgbClr val="ECECEC"/>
    <a:srgbClr val="F2F2F2"/>
    <a:srgbClr val="999998"/>
    <a:srgbClr val="F0CE40"/>
    <a:srgbClr val="E8C73B"/>
    <a:srgbClr val="989899"/>
    <a:srgbClr val="191916"/>
    <a:srgbClr val="FFFFFE"/>
    <a:srgbClr val="F6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5" autoAdjust="0"/>
    <p:restoredTop sz="44578" autoAdjust="0"/>
  </p:normalViewPr>
  <p:slideViewPr>
    <p:cSldViewPr snapToGrid="0">
      <p:cViewPr varScale="1">
        <p:scale>
          <a:sx n="23" d="100"/>
          <a:sy n="23" d="100"/>
        </p:scale>
        <p:origin x="2824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8" d="100"/>
          <a:sy n="108" d="100"/>
        </p:scale>
        <p:origin x="3200" y="200"/>
      </p:cViewPr>
      <p:guideLst/>
    </p:cSldViewPr>
  </p:notesViewPr>
  <p:gridSpacing cx="381600" cy="381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C5C60-F37A-814E-99F6-3C775637DBC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C657-1F7B-DB4E-9001-D45F13547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87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BA324-014D-41B7-8E83-ECE8F197A95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397F6-5F69-4798-869B-9B0266F8F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4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yandex.ru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Всем добрый день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 решила назвать свою презентацию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свой доклад ––– Стратегия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 часов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отражение тех правил и скоростей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которых сегодня действует маркетинг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реагирует бренд и бизнес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 всегда быстро адаптировался под разные обстоятельства. Но последние 1,5 месяца всех удивили. Выросла плотность событий — каждый день приходит новая информация, поступают новые вводные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которые никак от нас не зависят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Ускорились процессы и скорость принятия решений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появление новых проектов и отмена старых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понимаем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будет сегодня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примерно можем прогнозировать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будет завтра и в общем-то этим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горизонатом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ограничивается наше планирование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безусловно фантазировать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будет не через 2 дня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через неделю и мы это делаем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эти фантазии разбиваются о реальность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–– стратегия 48 часов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720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Смена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парадигнмы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водителей 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это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задачет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определенный вопросы на будущее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––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каким должен быть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ренд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водителя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ты более не таксист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Каким должен быть сервис доставки продуктов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люди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снова полюбили готовить дома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тд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Надо быть готовым перестраиваться каждый день, от этого зависит твое выживание.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Стараемся действовать максимально динамично и при этом очень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сфокусированно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–– сохраняя приоритеты на этих трех темах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безопасность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бизнесоов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доставка продуктов и лекарств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Новый сценарий для водителей Такси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должно впоследствии возможно повлечь и изменение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пощициониования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работы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расширения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фукницонала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изменение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бренда в Найме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 несколько раз выросли заказы на доставку через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Яндекс.Такси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января по март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 5 раз выросли заявки на подключение доставки через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Яндекс.Такси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разных бизнесов (как больших — как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Леруа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Детский мир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Вкусвилл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так и небольших (интернет-магазины, цветочные салоны, пекарни, химчистки)</a:t>
            </a: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408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 самом начале самоизоляции: ажиотажный спрос на товары длительного хранения (любые консервы, крупы, макароны, бытовая химия)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 середине самоизоляции (20-ые числа марта): поступательный рост во всех категориях. Люди стали больше готовить дома и заказывать больше готовой еды. В этот момент Лавка увеличила закупку товаров. Вырос средний чек и количество товаров в корзине.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После ужесточения режима самоизоляции (с 1 апреля): спрос на доставку продуктов в Лавке в Москве и Петербурге вырос на десятки процентов, по отдельным точкам – в разы. Покупают уж не товары длительного хранения, как это было в начале, а самые обычные продукты – овощи, фрукты, хлеб, молоко, яйца, воду. Очевидно, что пользователи не хотят выходить на улицу даже в магазин.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резкое изменение спроса, Лавке понадобилось некоторое время, чтобы к нему адаптироваться – увеличить закупки и пополнить товарные запасы. При этом дефицита не было, а сроки доставки увеличились не так сильно – для Лавки на 5-6 минут при обычных 15, а блюда из ресторанов приезжают за 33 минуты с момента заказа.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Наши партнерские службы доставки начали выводить на улицу больше курьеров. С конца марта начался рост кандидатов в курьеры.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Многие рестораны ужесточили правила передачи заказов – измеряют температуру на входе, просят курьеров дезинфицировать руки и рюкзаки.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 базе Лавок при замере температуры курьеры получают маски и антибактериальные салфетки. Для свободного перемещения по городу им начали выдавать временные справки.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Одновременно резко выросли оценки пользователями работы курьеров, стали чаще оставлять электронные чаевые.</a:t>
            </a: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837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Меняется и отношение к курьерам и водителям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появляется куча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мемов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сетях –– про курьеров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постапокалипсиса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отношение видно и в действии –– выросли чаевые почти в 2 раза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864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Такси поменялось и стало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многофункционльным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приложением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планиовали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сделать это позднее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в обстоятельствах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кгда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нужно было быстро дать точку доступа к удобным сервисам без необходимости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устанавлиавть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приложение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ускорились с запуском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Пользователям приложения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Яндекс.Такси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стали доступны новые функции: заказ готовой еды и продуктов. На это обратил внимание корреспондент РБК. Представитель «Яндекса» пояснил, что со вторника, 24 марта, началось тестирование новой версии приложения, где на главном экране помимо заказа такси, грузоперевозок и отправки посылок появятся функции приложений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Яндекс.Еда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(заказ готовой еды) и «Лавка» (продуктов, товаров для дома, животных, школы и др.)</a:t>
            </a:r>
            <a:br>
              <a:rPr lang="ru-RU" dirty="0"/>
            </a:br>
            <a:endParaRPr lang="ru-RU" dirty="0"/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было несколько примеров того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мы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адпатируемся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новым реалиям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953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Хочу подробнее сегодня рассказать про партнерские кейсы</a:t>
            </a:r>
            <a:r>
              <a:rPr lang="en-US" dirty="0"/>
              <a:t>, </a:t>
            </a:r>
            <a:r>
              <a:rPr lang="ru-RU" dirty="0"/>
              <a:t>думаю</a:t>
            </a:r>
            <a:r>
              <a:rPr lang="en-US" dirty="0"/>
              <a:t>, </a:t>
            </a:r>
            <a:r>
              <a:rPr lang="ru-RU" dirty="0"/>
              <a:t>что это будет максимально полезно аудиторий и нам с вами</a:t>
            </a:r>
            <a:r>
              <a:rPr lang="en-US" dirty="0"/>
              <a:t>. </a:t>
            </a:r>
          </a:p>
          <a:p>
            <a:r>
              <a:rPr lang="ru-RU" dirty="0"/>
              <a:t>Вообще</a:t>
            </a:r>
            <a:r>
              <a:rPr lang="en-US" dirty="0"/>
              <a:t>, </a:t>
            </a:r>
            <a:r>
              <a:rPr lang="ru-RU" dirty="0"/>
              <a:t>кажется</a:t>
            </a:r>
            <a:r>
              <a:rPr lang="en-US" dirty="0"/>
              <a:t>, </a:t>
            </a:r>
            <a:r>
              <a:rPr lang="ru-RU" dirty="0"/>
              <a:t>что сейчас наступил максимально </a:t>
            </a:r>
            <a:r>
              <a:rPr lang="ru-RU" dirty="0" err="1"/>
              <a:t>коллаборативный</a:t>
            </a:r>
            <a:r>
              <a:rPr lang="ru-RU" dirty="0"/>
              <a:t> период</a:t>
            </a:r>
            <a:r>
              <a:rPr lang="en-US" dirty="0"/>
              <a:t>, </a:t>
            </a:r>
            <a:r>
              <a:rPr lang="ru-RU" dirty="0"/>
              <a:t>период сотрудничества</a:t>
            </a:r>
            <a:r>
              <a:rPr lang="en-US" dirty="0"/>
              <a:t>, </a:t>
            </a:r>
            <a:r>
              <a:rPr lang="ru-RU" dirty="0"/>
              <a:t>когда компании и бренды поддерживают друг друга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898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Быстрое подключение ресторанов.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Яндекс.Еде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ускорили процедуру подключения ресторанов: подключиться к платформе можно за один рабочий день (раньше было семь). Также партнерские службы доставки готовы помочь с временной занятостью официантам и другим сотрудникам ресторанов.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Тутпро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опыт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больше механик в самом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родукте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Нулевая комиссия.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время сложной ситуации рестораны смогут подключиться к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Яндекс.Еде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к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маркетплейсу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доставляя заказы собственными курьерами — для таких партнёров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Яндекс.Еда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обнуляет комиссию.</a:t>
            </a: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бесплатных доставок.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Каждый новый ресторан, подключившийся к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Яндекс.Еде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15 марта по 15 июня 2020 года, получает 100 бесплатных доставок за счёт сервиса. Мерами поддержки смогут воспользоваться независимые рестораторы и локальные сети, имеющие не более трех ресторанов, при подключении к сервису. </a:t>
            </a:r>
          </a:p>
          <a:p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Организуем доставку из магазинов силами таксистов.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готовы помочь компаниям, которые испытывают нехватку в курьерах или у которых нет своей логистики — как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ритейлерам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продавцам хозяйственных товаров, одежды, мебели, так и небольшим компаниям. Среди наших партнеров — сети “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ВкусВилл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“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Леруа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Мерлен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“Детский мир”, и сейчас мы на финальном этапе переговоров со многими другими компаниями.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784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Авнутри</a:t>
            </a:r>
            <a:r>
              <a:rPr lang="ru-RU" dirty="0"/>
              <a:t> </a:t>
            </a:r>
            <a:r>
              <a:rPr lang="ru-RU" dirty="0" err="1"/>
              <a:t>продукетп</a:t>
            </a:r>
            <a:r>
              <a:rPr lang="ru-RU" dirty="0"/>
              <a:t> призываем</a:t>
            </a:r>
          </a:p>
          <a:p>
            <a:r>
              <a:rPr lang="ru-RU" dirty="0" err="1"/>
              <a:t>Макисмальный</a:t>
            </a:r>
            <a:r>
              <a:rPr lang="ru-RU" dirty="0"/>
              <a:t> </a:t>
            </a:r>
            <a:r>
              <a:rPr lang="en-US" dirty="0" err="1"/>
              <a:t>sov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269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Быстрое подключение ресторанов.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Яндекс.Еде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ускорили процедуру подключения ресторанов: подключиться к платформе можно за один рабочий день (раньше было семь). Также партнерские службы доставки готовы помочь с временной занятостью официантам и другим сотрудникам ресторанов.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Тутпро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опыт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больше механик в самом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родукте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Нулевая комиссия.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время сложной ситуации рестораны смогут подключиться к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Яндекс.Еде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к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маркетплейсу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доставляя заказы собственными курьерами — для таких партнёров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Яндекс.Еда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обнуляет комиссию.</a:t>
            </a: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бесплатных доставок.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Каждый новый ресторан, подключившийся к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Яндекс.Еде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15 марта по 15 июня 2020 года, получает 100 бесплатных доставок за счёт сервиса. Мерами поддержки смогут воспользоваться независимые рестораторы и локальные сети, имеющие не более трех ресторанов, при подключении к сервису. </a:t>
            </a:r>
          </a:p>
          <a:p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Организуем доставку из магазинов силами таксистов.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готовы помочь компаниям, которые испытывают нехватку в курьерах или у которых нет своей логистики — как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ритейлерам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продавцам хозяйственных товаров, одежды, мебели, так и небольшим компаниям. Среди наших партнеров — сети “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ВкусВилл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“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Леруа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Мерлен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“Детский мир”, и сейчас мы на финальном этапе переговоров со многими другими компаниями.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120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«Оперативная доставка их продуктов нашими мощностями, чтобы они могли обещать 39 минут на доставку»: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 Был мощный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релиз, который был проработан на нашей стороне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Промо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сетях с обеих сторон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Промо у них на сайте: центральный баннер + статья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Мы интегрировали на наш сайт плашку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хеддер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начали возить из Вкуса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Посевы с нашей стороны – охват 150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еще на низком старте с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in-app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коммуникацией (ждем, когда все их магазины будут на нас)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17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254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Растет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спрос на три темы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безопасность, поддержка бизнеса и доставка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продуктов и лекарств. В нашем случае это –– поддержка ресторанов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ритейла (доставка из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Вкусвилла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Детского мира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тд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работаем по всем трем направлениям одновременно, потому что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нас готовые технологии в логистике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давно применяются в Такси, Еде и Лавке. 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что мы сделали?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520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леруа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мерлен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помогаем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стимулировт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С нашей стороны мы даем скидку из точки А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Леруа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Мерлин» в размере 15%: сделали тест в Питере, будем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масштабирвоать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весь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Леруа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эту акцию будем провоцировать на их сайте.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app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коммуникация от нас, а от них интеграция баннера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бейджа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(на финальной стадии согласования)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Посевы от Коли 🙂 с охватом на 125К</a:t>
            </a:r>
          </a:p>
          <a:p>
            <a:pPr rtl="0" fontAlgn="base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48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Расскажу про тренды в контексте нашего бизнеса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2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rtl="0" fontAlgn="base">
              <a:buAutoNum type="arabicParenR"/>
            </a:pP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становятся более устойчивым участником бизнеса. Ценность ИП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Максимально мобильны. Сколько льгот получит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 rtl="0" fontAlgn="base">
              <a:buAutoNum type="arabicParenR"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России есть конкурентное преимущество, над которым мы никогда так сильно не работали. Не так много операторов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b2c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b2b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доставки, у которых скорость подачи одна из главных метрик  </a:t>
            </a:r>
          </a:p>
          <a:p>
            <a:pPr marL="228600" indent="-228600" rtl="0" fontAlgn="base">
              <a:buAutoNum type="arabicParenR"/>
            </a:pPr>
            <a:endParaRPr lang="ru-RU" dirty="0"/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Растут частные доставки — у нас рост тарифа “Доставка” в 5 раз за март.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Растет воронка новых пользователей за счет старшего поколения. Родители остались дома, они учатся сами себе заказывать еду и продукты, смотреть сериалы и общаться с родными.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Растет потребление редких сценариев. В обычных обстоятельствах мы никогда не достаём гостевой сервиз, не надеваем дома лучшие платья. Самоизоляция подстегивает людей баловать себя.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Меняется структура потребления еды.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Меняется время покупок —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прайм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-тайм сдвигается с вечера на утро и день.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аналогичных сервисах такие же изменения: разная еда (выходные и будни), алгоритмы подстраиваются, доставка алкоголя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 несколько раз выросли заказы на доставку через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Яндекс.Такси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января по март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 5 раз выросли заявки на подключение доставки через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Яндекс.Такси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разных бизнесов (как больших — как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Леруа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Детский мир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Вкусвилл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так и небольших (интернет-магазины, цветочные салоны, пекарни, химчистки)</a:t>
            </a: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 rtl="0" fontAlgn="base">
              <a:buAutoNum type="arabicParenR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918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Теперь уже не только </a:t>
            </a:r>
            <a:r>
              <a:rPr lang="ru-RU" dirty="0" err="1"/>
              <a:t>пенсинерам</a:t>
            </a:r>
            <a:r>
              <a:rPr lang="ru-RU" dirty="0"/>
              <a:t> доставляют</a:t>
            </a:r>
            <a:r>
              <a:rPr lang="en-US" dirty="0"/>
              <a:t>, </a:t>
            </a:r>
            <a:r>
              <a:rPr lang="ru-RU" dirty="0"/>
              <a:t>но и они соленья передают с доставкой </a:t>
            </a:r>
            <a:r>
              <a:rPr lang="en-US" dirty="0"/>
              <a:t>: 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896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rtl="0" fontAlgn="base">
              <a:buAutoNum type="arabicParenR"/>
            </a:pP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становятся более устойчивым участником бизнеса. Ценность ИП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Максимально мобильны. Сколько льгот получит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 rtl="0" fontAlgn="base">
              <a:buAutoNum type="arabicParenR"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России есть конкурентное преимущество, над которым мы никогда так сильно не работали. Не так много операторов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b2c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b2b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доставки, у которых скорость подачи одна из главных метрик  </a:t>
            </a:r>
          </a:p>
          <a:p>
            <a:pPr marL="228600" indent="-228600" rtl="0" fontAlgn="base">
              <a:buAutoNum type="arabicParenR"/>
            </a:pPr>
            <a:endParaRPr lang="ru-RU" dirty="0"/>
          </a:p>
          <a:p>
            <a:pPr rtl="0" fontAlgn="base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становятся более устойчивым участником бизнеса. Ценность ИП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Максимально мобильны. Сколько льгот получит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России есть конкурентное преимущество, над которым мы никогда так сильно не работали. Не так много операторов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b2c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b2b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доставки, у которых скорость подачи одна из главных метрик  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Растут частные доставки — у нас рост тарифа “Доставка” в 5 раз за март.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Растет воронка новых пользователей за счет старшего поколения. Родители остались дома, они учатся сами себе заказывать еду и продукты, смотреть сериалы и общаться с родными.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Растет потребление редких сценариев. В обычных обстоятельствах мы никогда не достаём гостевой сервиз, не надеваем дома лучшие платья. Самоизоляция подстегивает людей баловать себя.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Меняется структура потребления еды.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Меняется время покупок —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прайм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-тайм сдвигается с вечера на утро и день.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аналогичных сервисах такие же изменения: разная еда (выходные и будни), алгоритмы подстраиваются, доставка алкоголя</a:t>
            </a:r>
          </a:p>
          <a:p>
            <a:pPr marL="228600" indent="-228600" rtl="0" fontAlgn="base">
              <a:buAutoNum type="arabicParenR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590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Расскажу про тренды в контексте нашего бизнеса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861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rtl="0" fontAlgn="base">
              <a:buAutoNum type="arabicParenR"/>
            </a:pP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становятся более устойчивым участником бизнеса. Ценность ИП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Максимально мобильны. Сколько льгот получит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 rtl="0" fontAlgn="base">
              <a:buAutoNum type="arabicParenR"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России есть конкурентное преимущество, над которым мы никогда так сильно не работали. Не так много операторов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b2c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b2b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доставки, у которых скорость подачи одна из главных метрик  </a:t>
            </a:r>
          </a:p>
          <a:p>
            <a:pPr marL="228600" indent="-228600" rtl="0" fontAlgn="base">
              <a:buAutoNum type="arabicParenR"/>
            </a:pPr>
            <a:endParaRPr lang="ru-RU" dirty="0"/>
          </a:p>
          <a:p>
            <a:pPr rtl="0" fontAlgn="base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становятся более устойчивым участником бизнеса. Ценность ИП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Максимально мобильны. Сколько льгот получит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России есть конкурентное преимущество, над которым мы никогда так сильно не работали. Не так много операторов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b2c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b2b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доставки, у которых скорость подачи одна из главных метрик  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Растут частные доставки — у нас рост тарифа “Доставка” в 5 раз за март.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Растет воронка новых пользователей за счет старшего поколения. Родители остались дома, они учатся сами себе заказывать еду и продукты, смотреть сериалы и общаться с родными.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Растет потребление редких сценариев. В обычных обстоятельствах мы никогда не достаём гостевой сервиз, не надеваем дома лучшие платья. Самоизоляция подстегивает людей баловать себя.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Меняется структура потребления еды.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аналогичных сервисах такие же изменения: разная еда (выходные и будни), алгоритмы подстраиваются, доставка алкоголя</a:t>
            </a:r>
          </a:p>
          <a:p>
            <a:pPr marL="228600" indent="-228600" rtl="0" fontAlgn="base">
              <a:buAutoNum type="arabicParenR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397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Расскажу про тренды в контексте нашего бизнеса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630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Знание и новые привычки останутся с людьми.</a:t>
            </a:r>
          </a:p>
          <a:p>
            <a:pPr rtl="0" fontAlgn="base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Этов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лияет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на стратегии и подходы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том числе каналы маркетинговые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Главный вызов для брендов — как выводить людей с карантина, снижать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 тревожность и повышать чувство безопасности.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кстати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важный момент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каналы и форматы коммуникации во много поменялись ––– и мы стали использовать очень много именно контентного маркетинга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собственные редакционные материалы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интеграции к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блогерами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Вместо традиционных роликов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онлайн-видео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баннеров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потому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ограничены условия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продакшена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карантин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потому что 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dirty="0"/>
              <a:t>Сейчас </a:t>
            </a:r>
            <a:r>
              <a:rPr lang="ru-RU" dirty="0" err="1"/>
              <a:t>прихдится</a:t>
            </a:r>
            <a:r>
              <a:rPr lang="ru-RU" dirty="0"/>
              <a:t> формировать у людей новые привычки</a:t>
            </a:r>
            <a:r>
              <a:rPr lang="en-US" dirty="0"/>
              <a:t>, </a:t>
            </a:r>
            <a:r>
              <a:rPr lang="ru-RU" dirty="0"/>
              <a:t>а это эффективнее всего сделать объяснением в правильны материалах</a:t>
            </a:r>
            <a:r>
              <a:rPr lang="en-US" dirty="0"/>
              <a:t>, </a:t>
            </a:r>
            <a:r>
              <a:rPr lang="ru-RU" dirty="0"/>
              <a:t>статьях</a:t>
            </a:r>
            <a:r>
              <a:rPr lang="en-US" dirty="0"/>
              <a:t>, </a:t>
            </a:r>
            <a:r>
              <a:rPr lang="ru-RU" dirty="0"/>
              <a:t>с помощью </a:t>
            </a:r>
            <a:r>
              <a:rPr lang="ru-RU" dirty="0" err="1"/>
              <a:t>инфлюенсеров</a:t>
            </a:r>
            <a:r>
              <a:rPr lang="en-US" dirty="0"/>
              <a:t>, </a:t>
            </a:r>
            <a:r>
              <a:rPr lang="ru-RU" dirty="0"/>
              <a:t>призывающих остаться дома или объясняющих</a:t>
            </a:r>
            <a:r>
              <a:rPr lang="en-US" dirty="0"/>
              <a:t>, </a:t>
            </a:r>
            <a:r>
              <a:rPr lang="ru-RU" dirty="0"/>
              <a:t>какие меры предпринимают сервисы доставки для безопасности</a:t>
            </a:r>
            <a:r>
              <a:rPr lang="en-US" dirty="0"/>
              <a:t>. </a:t>
            </a:r>
            <a:endParaRPr lang="ru-RU" dirty="0"/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184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4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что мы сделали? Во-первых, как можно громче сказали людям — оставайтесь дома 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yandex.ru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обрали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специальный оперативный проект со всеми рекомендациями и полезными сервисами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 помогают людям в самоизоляции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всех наши сервисах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частности в Яндекс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Такси призываем оставаться дома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Бескнтактня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доставка в Еде и в Лавке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призыв помогать пожилым близки и соседям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120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Во-вторых, начали быстро помогать тем, кто помогает другим.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Врачам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помогаем приезжать к пациентам (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https://help.yandex.ru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даже за неделю приняли решение и запустили благотворительную инициативу с фондами –– Помощь рядом и Друзья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помочь собрать как можно больше средств для перевозки врачей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80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Магазинам и аптекам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помогаем быстро и безопасно доставлять лекарства, еду и товары первой необходимости..</a:t>
            </a:r>
            <a:endParaRPr lang="ru-RU" dirty="0"/>
          </a:p>
          <a:p>
            <a:pPr rtl="0" fontAlgn="base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9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Магазинам и аптекам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помогаем быстро и безопасно доставлять лекарства, еду и товары первой необходимости..</a:t>
            </a:r>
            <a:endParaRPr lang="ru-RU" dirty="0"/>
          </a:p>
          <a:p>
            <a:pPr rtl="0" fontAlgn="base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021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Водителям и курьерам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 мы поддерживаем их безопасность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Бесконтактня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доставка в Еде и в Лавке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замеряем температуру курьерам Лавки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9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Призываем помочь пожилым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917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Стратегия 48 часов –– это еще и метафора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точнее </a:t>
            </a:r>
            <a:r>
              <a:rPr lang="ru-R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подтвержление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внезапной </a:t>
            </a:r>
            <a:r>
              <a:rPr lang="ru-R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семны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стратегией Внезапная смена стратегий.</a:t>
            </a:r>
          </a:p>
          <a:p>
            <a:pPr rtl="0" fontAlgn="base"/>
            <a:endParaRPr lang="ru-R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Яндекс.Еда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собиралась в новые города, но резко расширила зоны доставки в регионах. С Лавкой то же самое — резко расширила зоны доставки в Москве за счет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подк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лючения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таксистов к развозке заказов. То же самое сейчас со всеми бизнесами в мире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86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улевой_слайд_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8F925C-9D1C-DE4E-A9B1-59CECE32D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00"/>
          <a:stretch/>
        </p:blipFill>
        <p:spPr>
          <a:xfrm>
            <a:off x="8894761" y="5644050"/>
            <a:ext cx="6695324" cy="25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2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>
            <a:extLst>
              <a:ext uri="{FF2B5EF4-FFF2-40B4-BE49-F238E27FC236}">
                <a16:creationId xmlns:a16="http://schemas.microsoft.com/office/drawing/2014/main" id="{121498A8-B247-8E41-B989-21A7A9E9BA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89074" y="5561156"/>
            <a:ext cx="2911489" cy="2438960"/>
          </a:xfrm>
          <a:prstGeom prst="rect">
            <a:avLst/>
          </a:prstGeom>
        </p:spPr>
        <p:txBody>
          <a:bodyPr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C3A226A-A6E5-FC45-8E25-292A9270E5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5631" y="915889"/>
            <a:ext cx="16104658" cy="1085949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4800">
                <a:solidFill>
                  <a:srgbClr val="999998"/>
                </a:solidFill>
                <a:latin typeface="+mn-lt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F78064-496F-884F-B574-B9E9DA8CA6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6348" y="3831168"/>
            <a:ext cx="16103940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58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8F06DF-25BF-DA43-A249-1D8E105D81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638" y="0"/>
            <a:ext cx="24382413" cy="13716000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На фон нужно вставить изображение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A2A1BFC-2E62-AF46-B06C-706D800F0B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2000" y="915889"/>
            <a:ext cx="18308288" cy="1085949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0F8C3D-6D3E-D240-A05F-03CA334B26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8784157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347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4365604" y="3316935"/>
            <a:ext cx="7453040" cy="73912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Первый раздел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042000" y="1122363"/>
            <a:ext cx="18308288" cy="1473200"/>
          </a:xfrm>
        </p:spPr>
        <p:txBody>
          <a:bodyPr tIns="216000" rIns="0" anchor="t"/>
          <a:lstStyle>
            <a:lvl1pPr>
              <a:defRPr baseline="0"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59F20745-D3B4-E445-AF16-337808FC88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41999" y="3320862"/>
            <a:ext cx="876523" cy="733425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68C071BF-C16D-9E4B-AEEF-072A72D2CB6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67048" y="4796692"/>
            <a:ext cx="7453040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Второй раздел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D1B7A5B9-7DAF-A941-AE5F-8010D004A7F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41999" y="4799795"/>
            <a:ext cx="876523" cy="723999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29" name="Текст 6">
            <a:extLst>
              <a:ext uri="{FF2B5EF4-FFF2-40B4-BE49-F238E27FC236}">
                <a16:creationId xmlns:a16="http://schemas.microsoft.com/office/drawing/2014/main" id="{519C18FB-A744-6849-8662-B416DEBDF17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67048" y="6259696"/>
            <a:ext cx="7453040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Третий раздел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F4406C1D-B142-5F47-9DBA-4D0B7047D1E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41999" y="6262799"/>
            <a:ext cx="876523" cy="723999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2BEC180E-3B2E-8640-8FD3-C1E1AC2375D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367048" y="7718447"/>
            <a:ext cx="7453040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Четвёртый раздел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A0B4DC4D-EBAE-5742-8F8D-6B3F47BCCE3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041999" y="7721550"/>
            <a:ext cx="876523" cy="716013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2D16315E-6FEC-174B-B128-E5925E3BF57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367048" y="9181734"/>
            <a:ext cx="7453040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Пятый раздел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65142D94-0E1F-2049-A2D9-0B852880521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041999" y="9179521"/>
            <a:ext cx="876523" cy="732829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37" name="Текст 6">
            <a:extLst>
              <a:ext uri="{FF2B5EF4-FFF2-40B4-BE49-F238E27FC236}">
                <a16:creationId xmlns:a16="http://schemas.microsoft.com/office/drawing/2014/main" id="{0A800AF3-5748-4E43-804C-FC43E177662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367048" y="10647988"/>
            <a:ext cx="7453040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Шестой раздел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EDE561E0-4221-244D-9277-8CEBC45B769C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041999" y="10645775"/>
            <a:ext cx="876523" cy="732829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46" name="Текст 6">
            <a:extLst>
              <a:ext uri="{FF2B5EF4-FFF2-40B4-BE49-F238E27FC236}">
                <a16:creationId xmlns:a16="http://schemas.microsoft.com/office/drawing/2014/main" id="{4323F269-9C5D-2C49-AD80-6D73AA617B3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3885930" y="3316935"/>
            <a:ext cx="7453040" cy="73912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Седьмой раздел</a:t>
            </a:r>
          </a:p>
        </p:txBody>
      </p:sp>
      <p:sp>
        <p:nvSpPr>
          <p:cNvPr id="47" name="Текст 3">
            <a:extLst>
              <a:ext uri="{FF2B5EF4-FFF2-40B4-BE49-F238E27FC236}">
                <a16:creationId xmlns:a16="http://schemas.microsoft.com/office/drawing/2014/main" id="{E96678EF-155E-3740-BCAF-1669CB0CBA5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12562325" y="3320862"/>
            <a:ext cx="876523" cy="733425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48" name="Текст 6">
            <a:extLst>
              <a:ext uri="{FF2B5EF4-FFF2-40B4-BE49-F238E27FC236}">
                <a16:creationId xmlns:a16="http://schemas.microsoft.com/office/drawing/2014/main" id="{BB71D8AA-1A32-A34D-A88E-EA7E4292BA65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3887374" y="4796692"/>
            <a:ext cx="7453040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Восьмой раздел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3D960344-8487-B84F-8F5C-B00072CFBBD1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2562325" y="4799795"/>
            <a:ext cx="876523" cy="723999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50" name="Текст 6">
            <a:extLst>
              <a:ext uri="{FF2B5EF4-FFF2-40B4-BE49-F238E27FC236}">
                <a16:creationId xmlns:a16="http://schemas.microsoft.com/office/drawing/2014/main" id="{3BDFF293-B39D-7345-9536-CA5D15CFF28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3887374" y="6259696"/>
            <a:ext cx="7453040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Девятый раздел</a:t>
            </a:r>
          </a:p>
        </p:txBody>
      </p:sp>
      <p:sp>
        <p:nvSpPr>
          <p:cNvPr id="51" name="Текст 3">
            <a:extLst>
              <a:ext uri="{FF2B5EF4-FFF2-40B4-BE49-F238E27FC236}">
                <a16:creationId xmlns:a16="http://schemas.microsoft.com/office/drawing/2014/main" id="{3809FEB0-7479-2349-AE95-9A3E8938C6F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2562325" y="6262799"/>
            <a:ext cx="876523" cy="723999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52" name="Текст 6">
            <a:extLst>
              <a:ext uri="{FF2B5EF4-FFF2-40B4-BE49-F238E27FC236}">
                <a16:creationId xmlns:a16="http://schemas.microsoft.com/office/drawing/2014/main" id="{C5B2FBA5-1FA3-E045-9AEF-D2FCFEF2442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3887374" y="7718447"/>
            <a:ext cx="7453040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Десятый раздел</a:t>
            </a:r>
          </a:p>
        </p:txBody>
      </p:sp>
      <p:sp>
        <p:nvSpPr>
          <p:cNvPr id="53" name="Текст 3">
            <a:extLst>
              <a:ext uri="{FF2B5EF4-FFF2-40B4-BE49-F238E27FC236}">
                <a16:creationId xmlns:a16="http://schemas.microsoft.com/office/drawing/2014/main" id="{BC3CF6FD-0B7C-B147-A9FD-5D6F9A20AA6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2562325" y="7721550"/>
            <a:ext cx="876523" cy="716013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54" name="Текст 6">
            <a:extLst>
              <a:ext uri="{FF2B5EF4-FFF2-40B4-BE49-F238E27FC236}">
                <a16:creationId xmlns:a16="http://schemas.microsoft.com/office/drawing/2014/main" id="{95B14EF0-9201-104B-864B-EED6E810AC8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3887374" y="9181734"/>
            <a:ext cx="7453040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Одиннадцатый раздел</a:t>
            </a:r>
          </a:p>
        </p:txBody>
      </p:sp>
      <p:sp>
        <p:nvSpPr>
          <p:cNvPr id="55" name="Текст 3">
            <a:extLst>
              <a:ext uri="{FF2B5EF4-FFF2-40B4-BE49-F238E27FC236}">
                <a16:creationId xmlns:a16="http://schemas.microsoft.com/office/drawing/2014/main" id="{69DA171D-C55C-2846-A03B-11B53A059F1A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2562325" y="9179521"/>
            <a:ext cx="876523" cy="732829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56" name="Текст 6">
            <a:extLst>
              <a:ext uri="{FF2B5EF4-FFF2-40B4-BE49-F238E27FC236}">
                <a16:creationId xmlns:a16="http://schemas.microsoft.com/office/drawing/2014/main" id="{9084464A-9872-5D41-B13B-98312FE98B1C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3887374" y="10647988"/>
            <a:ext cx="7453040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Двенадцатый раздел</a:t>
            </a:r>
          </a:p>
        </p:txBody>
      </p:sp>
      <p:sp>
        <p:nvSpPr>
          <p:cNvPr id="57" name="Текст 3">
            <a:extLst>
              <a:ext uri="{FF2B5EF4-FFF2-40B4-BE49-F238E27FC236}">
                <a16:creationId xmlns:a16="http://schemas.microsoft.com/office/drawing/2014/main" id="{CA164B8E-689D-8247-AB68-8EF57E8F788D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2562325" y="10645775"/>
            <a:ext cx="876523" cy="732829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67664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042000" y="1122363"/>
            <a:ext cx="18308288" cy="1473200"/>
          </a:xfrm>
        </p:spPr>
        <p:txBody>
          <a:bodyPr tIns="216000" rIns="0" anchor="t"/>
          <a:lstStyle>
            <a:lvl1pPr>
              <a:defRPr baseline="0"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5713614E-55CD-5044-9101-5E546FD39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2174" y="4477844"/>
            <a:ext cx="7453040" cy="73912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4800">
                <a:solidFill>
                  <a:srgbClr val="F2F2F2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Первый раздел</a:t>
            </a:r>
          </a:p>
        </p:txBody>
      </p:sp>
      <p:sp>
        <p:nvSpPr>
          <p:cNvPr id="40" name="Текст 6">
            <a:extLst>
              <a:ext uri="{FF2B5EF4-FFF2-40B4-BE49-F238E27FC236}">
                <a16:creationId xmlns:a16="http://schemas.microsoft.com/office/drawing/2014/main" id="{A1D0917F-0D8D-EA47-9579-A2DDBAB3B38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693618" y="6365491"/>
            <a:ext cx="7453040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4800">
                <a:latin typeface="+mn-lt"/>
              </a:defRPr>
            </a:lvl1pPr>
          </a:lstStyle>
          <a:p>
            <a:pPr lvl="0"/>
            <a:r>
              <a:rPr lang="ru-RU" dirty="0"/>
              <a:t>Второй раздел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FD086889-4B9A-C54F-8387-AC0D9A2F132A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693618" y="8236385"/>
            <a:ext cx="7453040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4800">
                <a:latin typeface="+mn-lt"/>
              </a:defRPr>
            </a:lvl1pPr>
          </a:lstStyle>
          <a:p>
            <a:pPr lvl="0"/>
            <a:r>
              <a:rPr lang="ru-RU" dirty="0"/>
              <a:t>Третий раздел</a:t>
            </a:r>
          </a:p>
        </p:txBody>
      </p:sp>
      <p:sp>
        <p:nvSpPr>
          <p:cNvPr id="42" name="Текст 6">
            <a:extLst>
              <a:ext uri="{FF2B5EF4-FFF2-40B4-BE49-F238E27FC236}">
                <a16:creationId xmlns:a16="http://schemas.microsoft.com/office/drawing/2014/main" id="{A9990380-A951-8C42-A75B-A4CE55D3895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693618" y="10103026"/>
            <a:ext cx="7453040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4800">
                <a:latin typeface="+mn-lt"/>
              </a:defRPr>
            </a:lvl1pPr>
          </a:lstStyle>
          <a:p>
            <a:pPr lvl="0"/>
            <a:r>
              <a:rPr lang="ru-RU" dirty="0"/>
              <a:t>Четвёртый раздел</a:t>
            </a:r>
          </a:p>
        </p:txBody>
      </p:sp>
    </p:spTree>
    <p:extLst>
      <p:ext uri="{BB962C8B-B14F-4D97-AF65-F5344CB8AC3E}">
        <p14:creationId xmlns:p14="http://schemas.microsoft.com/office/powerpoint/2010/main" val="1799838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625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 ил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607F4B8C-DB90-6540-9795-57F9A5AAA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4834C-13A3-1E45-A0FE-EAE4CD82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4987C1-9D19-CF40-BD05-035DFB1E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0F32F60-750F-204F-BB82-45095F36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0" y="3429849"/>
            <a:ext cx="2122477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>
                <a:solidFill>
                  <a:srgbClr val="F2F2F2"/>
                </a:solidFill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>
                <a:solidFill>
                  <a:srgbClr val="F2F2F2"/>
                </a:solidFill>
              </a:defRPr>
            </a:lvl2pPr>
            <a:lvl3pPr marL="900000" marR="0" indent="-504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>
                <a:solidFill>
                  <a:srgbClr val="F2F2F2"/>
                </a:solidFill>
              </a:defRPr>
            </a:lvl3pPr>
            <a:lvl4pPr marL="1548000" marR="0" indent="-64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>
                <a:solidFill>
                  <a:srgbClr val="F2F2F2"/>
                </a:solidFill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>
                <a:solidFill>
                  <a:srgbClr val="F2F2F2"/>
                </a:solidFill>
              </a:defRPr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72245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с булли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607F4B8C-DB90-6540-9795-57F9A5AAA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4834C-13A3-1E45-A0FE-EAE4CD82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4987C1-9D19-CF40-BD05-035DFB1E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0502FA8-9B0D-F441-BA58-F194162F3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0" y="3429849"/>
            <a:ext cx="2122477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>
                <a:solidFill>
                  <a:srgbClr val="F2F2F2"/>
                </a:solidFill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>
                <a:solidFill>
                  <a:srgbClr val="F2F2F2"/>
                </a:solidFill>
              </a:defRPr>
            </a:lvl2pPr>
            <a:lvl3pPr marL="900000" marR="0" indent="-504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>
                <a:solidFill>
                  <a:srgbClr val="F2F2F2"/>
                </a:solidFill>
              </a:defRPr>
            </a:lvl3pPr>
            <a:lvl4pPr marL="1548000" marR="0" indent="-64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>
                <a:solidFill>
                  <a:srgbClr val="F2F2F2"/>
                </a:solidFill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>
                <a:solidFill>
                  <a:srgbClr val="F2F2F2"/>
                </a:solidFill>
              </a:defRPr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537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ая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607F4B8C-DB90-6540-9795-57F9A5AAA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4834C-13A3-1E45-A0FE-EAE4CD82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4987C1-9D19-CF40-BD05-035DFB1E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1BFA8F2C-C37B-E046-8AAF-3DF0A27BF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1" y="3429849"/>
            <a:ext cx="6480634" cy="76563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b="1" i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3F22C61E-5376-3243-A17A-36276F8B94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6331741" y="3429849"/>
            <a:ext cx="6480634" cy="76563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b="1" i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D1D95B96-6F5A-8B42-8910-A20FF841A4F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950889" y="3429849"/>
            <a:ext cx="6480634" cy="76563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b="1" i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4D1F4803-9802-0942-8C03-58C9A946ABEB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1587600" y="4954320"/>
            <a:ext cx="6480634" cy="2740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4039A6BF-7381-6340-ABDD-2706EDC84B0B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587600" y="8453918"/>
            <a:ext cx="6480634" cy="2740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FA172EE1-280A-5148-83CC-5B467FD1C9B6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8950889" y="4954320"/>
            <a:ext cx="6480634" cy="2740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CCB7754D-9FE5-DD49-86D5-02399034E2F0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8950889" y="8453918"/>
            <a:ext cx="6480634" cy="2740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3794F98F-CB93-A24E-B9DA-19645208703C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16314178" y="4954320"/>
            <a:ext cx="6480634" cy="2740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CE84CE16-7A14-364E-8838-A6DDEE7D7FA5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6314178" y="8453918"/>
            <a:ext cx="6480634" cy="2740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</p:txBody>
      </p:sp>
    </p:spTree>
    <p:extLst>
      <p:ext uri="{BB962C8B-B14F-4D97-AF65-F5344CB8AC3E}">
        <p14:creationId xmlns:p14="http://schemas.microsoft.com/office/powerpoint/2010/main" val="3976897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ая таблиц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607F4B8C-DB90-6540-9795-57F9A5AAA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4834C-13A3-1E45-A0FE-EAE4CD82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4987C1-9D19-CF40-BD05-035DFB1E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5330DF05-CEDA-DF48-8434-DE41B6C60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2" y="3429849"/>
            <a:ext cx="3396634" cy="7656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353DE2E3-FFA2-C444-A051-1C1D4287F62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321592" y="3429849"/>
            <a:ext cx="10490784" cy="7656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11184344-E050-EE45-A71C-2D7A27BC3D2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783060" y="3429849"/>
            <a:ext cx="5739708" cy="7656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1368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8B184E5-7B3F-8B42-9EFB-9E61E8EB0829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12304028" y="4706148"/>
            <a:ext cx="10490784" cy="217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3B71DDD6-1D7A-814A-B8C5-53D819E06D47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2304028" y="7274670"/>
            <a:ext cx="10490784" cy="217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51C74B59-40E9-1549-827B-F0631C775494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12304028" y="9935423"/>
            <a:ext cx="10490784" cy="217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21F3311D-515C-0940-B128-FB0B494E130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783060" y="4706148"/>
            <a:ext cx="5739708" cy="217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787EC14B-00D4-9E47-B060-67D97FEC36DC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5783060" y="7274670"/>
            <a:ext cx="5739708" cy="217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772864C1-A505-AB48-977C-325149626B7E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5783060" y="9935423"/>
            <a:ext cx="5739708" cy="217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56115E1B-C036-B243-A652-799F5A7336F4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1587600" y="4706148"/>
            <a:ext cx="3414200" cy="217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2D537C86-4480-894E-9D20-FD002D0E6125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1587600" y="7274670"/>
            <a:ext cx="3414200" cy="217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2D89A4B0-7ADB-6D4C-9B59-A97D6BAB03FE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1587600" y="9935423"/>
            <a:ext cx="3414200" cy="217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251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ли диаграмма с булли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607F4B8C-DB90-6540-9795-57F9A5AAA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6636" y="547141"/>
            <a:ext cx="19933776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4834C-13A3-1E45-A0FE-EAE4CD82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4987C1-9D19-CF40-BD05-035DFB1E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D717C9FC-B758-3041-8949-D4B1FAE71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0" y="3429849"/>
            <a:ext cx="2122477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900000" marR="0" indent="-504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1548000" marR="0" indent="-64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777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улевой_слайд_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35BC34-8495-F145-A1E6-2EA43ECB5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54"/>
          <a:stretch/>
        </p:blipFill>
        <p:spPr>
          <a:xfrm>
            <a:off x="8901875" y="5457925"/>
            <a:ext cx="6619886" cy="24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43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л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607F4B8C-DB90-6540-9795-57F9A5AAA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1" y="547141"/>
            <a:ext cx="7922160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4834C-13A3-1E45-A0FE-EAE4CD82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4987C1-9D19-CF40-BD05-035DFB1E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4932710-54BF-0C47-B8C8-065FAAFF2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2859" y="1078173"/>
            <a:ext cx="11359516" cy="111709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4200"/>
            </a:lvl2pPr>
            <a:lvl3pPr marL="900000" marR="0" indent="-504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200"/>
            </a:lvl3pPr>
            <a:lvl4pPr marL="1548000" marR="0" indent="-64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4768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екст/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4C2E3AF-06DA-2C4F-BDE4-E2EAFC12BA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47301" y="3429849"/>
            <a:ext cx="12665074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 или видео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017F517-55AE-184A-A986-6246AA84E6D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587601" y="3429849"/>
            <a:ext cx="6584851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06312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екст/объек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4C2E3AF-06DA-2C4F-BDE4-E2EAFC12BA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8400" y="4470400"/>
            <a:ext cx="14023975" cy="7035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 или видео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C28BDA4-08F3-0D49-B5CD-3B94DBE19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82200" y="3431440"/>
            <a:ext cx="13638211" cy="63256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930FA383-E5B3-7D4E-B4A5-139297B0C11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587601" y="3429850"/>
            <a:ext cx="6584851" cy="2740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93B3128E-FBA5-F049-BD84-CC1FD72E737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587601" y="6505559"/>
            <a:ext cx="6584851" cy="2740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</p:txBody>
      </p:sp>
    </p:spTree>
    <p:extLst>
      <p:ext uri="{BB962C8B-B14F-4D97-AF65-F5344CB8AC3E}">
        <p14:creationId xmlns:p14="http://schemas.microsoft.com/office/powerpoint/2010/main" val="2258881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екст/объект с булли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4C2E3AF-06DA-2C4F-BDE4-E2EAFC12BA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47301" y="3429849"/>
            <a:ext cx="12665074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 или видео</a:t>
            </a: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A1561B46-C416-0846-B517-2A99266C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6636" y="547141"/>
            <a:ext cx="19933776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39F5531-F589-0E4D-9035-59E60614C8D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587601" y="3429849"/>
            <a:ext cx="6584851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6459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адже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25316" y="547141"/>
            <a:ext cx="14095095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BD5B179-6B64-6F41-89CC-60B9AE439B0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717280" y="3429849"/>
            <a:ext cx="1409509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A25D862F-3B97-BE45-89B6-2F9DFA82067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845664" y="1578672"/>
            <a:ext cx="4931653" cy="9902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11973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Гадже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A659847F-6A0F-A445-9EAF-FEC623315F4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587601" y="3429849"/>
            <a:ext cx="8791996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A5D36FD1-2300-E34D-93A0-E62C8CACFD6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2304058" y="3075709"/>
            <a:ext cx="12078353" cy="75728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38566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3B29CB6-89D4-9F48-8B4C-85C285523BB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587601" y="6857998"/>
            <a:ext cx="21250373" cy="51329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4716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а/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451AF27-5FB1-0D40-AA05-42DF65248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25D4967-2BE7-CC40-970C-E59E736E9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00CE3A18-3BEE-1E48-8DB5-EFDF81BE4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B4190AE-DE9D-7B45-8685-C75786D2E2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0" y="3429849"/>
            <a:ext cx="1023927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91E2E21-1D6C-DD48-81BA-272FC2FB570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2572806" y="3429849"/>
            <a:ext cx="10239569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86259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0EBDA6F-21A1-7E49-AD6B-DA4F4E7C0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D9AF63-0A12-2D4E-9664-3EE781D6F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20BF5248-E041-F94F-85C6-134408C35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682A56D-E86B-DE49-A3AA-B88DB8F5C2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13600" y="3429850"/>
            <a:ext cx="13898775" cy="406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1F96D506-1E9B-A94F-BF59-F9E5F9FB61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913600" y="8208000"/>
            <a:ext cx="13898775" cy="4041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None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B0161774-DECB-7745-ACBB-A9F3D40E39F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587601" y="3429848"/>
            <a:ext cx="6584851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82065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B556212-67BA-FE4E-A4C5-BEB4228D7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C2DF9-0B26-E448-AD09-5E231671B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0AC953BC-6440-414F-B224-7989C84955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64DA894-71EE-8F44-BC82-1B4FD8DA66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0" y="3429849"/>
            <a:ext cx="10239275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DB96E68-4ABE-704B-AFBC-B303CF814AF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2572806" y="3429849"/>
            <a:ext cx="10239569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7B24B671-40E4-6946-947D-AA93D59EAC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10033199"/>
            <a:ext cx="17565587" cy="2215951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_слайд_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BD7091-D516-4D49-B2CF-135CC0C5BC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61" y="5917547"/>
            <a:ext cx="8975802" cy="187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61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E306CA0-176F-4945-A654-2DBE4D1D5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2339929-65BC-754B-AF8C-4F30167D7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BA1667F9-A8AD-E64B-A003-654CEF801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6CE419A-D9BE-DA49-96A7-91BE433CB6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1" y="3429849"/>
            <a:ext cx="6584850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>
                <a:solidFill>
                  <a:srgbClr val="999998"/>
                </a:solidFill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90909538-8E3A-AA48-B5DC-463AB585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10033199"/>
            <a:ext cx="17565587" cy="2215951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>
                <a:solidFill>
                  <a:srgbClr val="999998"/>
                </a:solidFill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DD0D547E-0567-2E43-BDB4-18B73972463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906758" y="3429849"/>
            <a:ext cx="6577717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>
                <a:solidFill>
                  <a:srgbClr val="999998"/>
                </a:solidFill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7F3B418F-486F-E146-96CE-6A5782E1AE4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6231516" y="3429849"/>
            <a:ext cx="6580859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>
                <a:solidFill>
                  <a:srgbClr val="999998"/>
                </a:solidFill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2899453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DCBCA59-A27E-6F49-9EC9-3C2864EBE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B9D87B5-8C87-984D-8958-FBC95639D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3FC09214-3A10-8149-B5D5-03C5DB0DE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85647C1-EE1C-7F44-8C28-ACEB3FC080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0" y="5641200"/>
            <a:ext cx="10239275" cy="6607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>
                <a:solidFill>
                  <a:srgbClr val="999998"/>
                </a:solidFill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E789020-B7CC-3649-8BFF-F3DCDA17E88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2572806" y="5641200"/>
            <a:ext cx="10239569" cy="6607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>
                <a:solidFill>
                  <a:srgbClr val="999998"/>
                </a:solidFill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F820E3BF-EFD7-3F46-A713-6D087614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2" y="3441600"/>
            <a:ext cx="10239274" cy="1857475"/>
          </a:xfrm>
        </p:spPr>
        <p:txBody>
          <a:bodyPr tIns="17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>
                <a:solidFill>
                  <a:srgbClr val="999998"/>
                </a:solidFill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94B867F9-5BE9-B348-BC8F-0600AA8125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72806" y="3441600"/>
            <a:ext cx="10239274" cy="1857475"/>
          </a:xfrm>
        </p:spPr>
        <p:txBody>
          <a:bodyPr tIns="17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>
                <a:solidFill>
                  <a:srgbClr val="999998"/>
                </a:solidFill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0573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B46248E-F3FC-6345-9529-CFA085A39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78A705-AB97-1841-9C7A-780231BD3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240A0DF0-5686-A049-8194-F9C6A0B54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DCA47866-DF59-C248-8DD9-3EA96B5D2F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599" y="3455988"/>
            <a:ext cx="21224776" cy="7326312"/>
          </a:xfrm>
          <a:prstGeom prst="rect">
            <a:avLst/>
          </a:prstGeom>
        </p:spPr>
        <p:txBody>
          <a:bodyPr vert="horz" lIns="0" tIns="0" rIns="0" bIns="251999" rtlCol="0" anchor="ctr" anchorCtr="1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 или видео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887191F8-B8A1-8346-B126-212646171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11121681"/>
            <a:ext cx="17565587" cy="1127469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>
                <a:solidFill>
                  <a:srgbClr val="999998"/>
                </a:solidFill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764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иктограмма и текст/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7BBC7DF-D873-E246-A3AC-A27D9B155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6478937-D477-5C45-B143-3DE517137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92DE7455-C677-0147-BD3F-8159DEFAF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FD759DB2-5A2A-B441-923F-157EFDC160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06400" y="3440009"/>
            <a:ext cx="13905975" cy="7342291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 или видео</a:t>
            </a: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F849F259-E97D-C24B-8BF0-C7DFA2E03D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35300" y="5903400"/>
            <a:ext cx="2938463" cy="2461556"/>
          </a:xfrm>
          <a:prstGeom prst="rect">
            <a:avLst/>
          </a:prstGeom>
        </p:spPr>
        <p:txBody>
          <a:bodyPr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2634890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иктограммы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D2F2E9B-267A-D74E-BDE4-F0545E327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F10A1FE-E1CA-254D-BA86-1C6AB5725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34013F25-78B4-4141-97A7-04B0123FC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1A719755-02DF-A443-B9A4-22DBA092A6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7455428"/>
            <a:ext cx="6584849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A25FAA23-D708-2F47-89EE-1506A238C16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06400" y="7455428"/>
            <a:ext cx="6584849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D95AA5DD-8F39-D943-A674-08CB46760E9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230502" y="7455428"/>
            <a:ext cx="6584849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EE43F7BE-93A2-0043-BFDC-BB3FA2ACAB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79563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B25CCFA3-8B97-5A40-AA50-87E8A13E339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05224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81A3FFD3-33D2-6043-8F3D-69D7A54B974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6229782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1580584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иктограммы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BF8AC81-C369-C940-A083-BF9DDAA5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9DFE2CB-D51A-1145-BBC9-E6F46C48F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5" name="Заголовок 3">
            <a:extLst>
              <a:ext uri="{FF2B5EF4-FFF2-40B4-BE49-F238E27FC236}">
                <a16:creationId xmlns:a16="http://schemas.microsoft.com/office/drawing/2014/main" id="{73FABF5D-A3D2-774B-90FE-1A4AC11A0E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1BA67519-7FF6-6A4D-AA35-DD4676EF51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2" y="7455428"/>
            <a:ext cx="4752873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29" name="Рисунок 2">
            <a:extLst>
              <a:ext uri="{FF2B5EF4-FFF2-40B4-BE49-F238E27FC236}">
                <a16:creationId xmlns:a16="http://schemas.microsoft.com/office/drawing/2014/main" id="{07DEE891-3469-564C-B6BE-5FDA03A0E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79563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ACA28A7C-23D1-B048-AD02-4F2935C552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79644" y="7455428"/>
            <a:ext cx="4747232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0A210F1D-744E-964A-ACF1-3D683FC6F0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7538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EA6FB9E2-4FC7-DB4A-BBC2-2B19A7FDB3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72807" y="7455428"/>
            <a:ext cx="4745232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id="{88F39D33-7ADF-ED46-BCC5-341882E6AF4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572650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21FFDC78-F317-FC4E-B13A-8E21382D5F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057798" y="7455428"/>
            <a:ext cx="4754577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8F1AE6B9-5E2B-C046-9C13-7810851DDB2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57642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2795538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пиктограмм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5880279-9E00-5746-BEDF-976B37296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23FA0BE-FCB1-DD41-9AFE-6B2C787FB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Заголовок 3">
            <a:extLst>
              <a:ext uri="{FF2B5EF4-FFF2-40B4-BE49-F238E27FC236}">
                <a16:creationId xmlns:a16="http://schemas.microsoft.com/office/drawing/2014/main" id="{F0125504-5AC3-DA40-B8E8-E1DAF443D7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28" name="Рисунок 2">
            <a:extLst>
              <a:ext uri="{FF2B5EF4-FFF2-40B4-BE49-F238E27FC236}">
                <a16:creationId xmlns:a16="http://schemas.microsoft.com/office/drawing/2014/main" id="{C5FF8DA1-67B6-6442-A9F0-752AD16451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9701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B711B0C0-FDBC-FC48-87F0-86BD38D7C9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2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id="{CEA5D801-8EAB-2940-8172-8C230088CE8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98728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295BD79E-FE02-FB47-89A7-EB7F457532C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371694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id="{3964D1A7-A05F-EC41-8983-D16EAA3DD07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476408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8085B9D2-B6D5-824B-B850-56C7D8D7E1C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915832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0EDA15CB-9243-E347-BA03-78B7EC32157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984810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3F43B244-32A0-CA42-BF7C-1B7642AEC78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380365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A19F0E9B-AF51-5A4B-931E-7C089D8E904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773198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FE03F3F4-9505-9447-B902-4F8D7509E51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171516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4476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большое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0239275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10239275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C91E51-60DC-9F4C-BC54-EE9BDB13F6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572049" y="0"/>
            <a:ext cx="11810364" cy="13716000"/>
          </a:xfrm>
        </p:spPr>
        <p:txBody>
          <a:bodyPr bIns="5400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AF5E4736-EFD7-954C-9F61-E0E6B3586B5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587600" y="3429848"/>
            <a:ext cx="10222764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0225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05864" y="12624682"/>
            <a:ext cx="11707824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5864" y="547141"/>
            <a:ext cx="13906511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C91E51-60DC-9F4C-BC54-EE9BDB13F6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172450" cy="13716000"/>
          </a:xfrm>
        </p:spPr>
        <p:txBody>
          <a:bodyPr tIns="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3DDBFA99-6DB7-774E-B772-FB2F5A512B7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905862" y="3429848"/>
            <a:ext cx="13906512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11475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231235" y="3455988"/>
            <a:ext cx="6581140" cy="8793162"/>
          </a:xfrm>
          <a:noFill/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D3AB43A5-B37A-F94C-A75B-487EA4A0522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587601" y="3429848"/>
            <a:ext cx="1392247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106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_слайд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2FCE0A-3D98-B24F-9757-1BF1F9831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37" y="5776287"/>
            <a:ext cx="7731820" cy="182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31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13896875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en-US" dirty="0"/>
            </a:br>
            <a:r>
              <a:rPr lang="ru-RU" dirty="0"/>
              <a:t>иллюстрации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BF116DD8-26C9-9D48-857F-BC797575B56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6261538" y="3429848"/>
            <a:ext cx="6584851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0000" marR="0" indent="-360000" algn="l" defTabSz="118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/>
            </a:lvl2pPr>
            <a:lvl3pPr marL="828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/>
            </a:lvl3pPr>
            <a:lvl4pPr marL="1296000" marR="0" indent="-468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1162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21224776" cy="8785860"/>
          </a:xfrm>
        </p:spPr>
        <p:txBody>
          <a:bodyPr tIns="468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3094056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10239276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4D80212A-4362-B54E-94D4-393F5D1CB6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72806" y="3463290"/>
            <a:ext cx="10239276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3880880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6584851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08A2693F-48EF-E14E-9B89-421D6299B2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05504" y="3463290"/>
            <a:ext cx="6578971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D43D93D4-A86E-1248-B402-BACDE7FB57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228458" y="3463290"/>
            <a:ext cx="6583917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329198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о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>
            <a:extLst>
              <a:ext uri="{FF2B5EF4-FFF2-40B4-BE49-F238E27FC236}">
                <a16:creationId xmlns:a16="http://schemas.microsoft.com/office/drawing/2014/main" id="{EA502E89-DEA8-6F45-8073-569B507DB4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</p:spPr>
        <p:txBody>
          <a:bodyPr tIns="251999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8EC28-5BE0-7E49-9412-397DBC16A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79FD6-9EE1-764D-9BF1-8C9BF659A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664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B61AA1D6-93BC-7E46-B43D-C6BE24CBC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2000" y="10050462"/>
            <a:ext cx="12449174" cy="1828801"/>
          </a:xfrm>
        </p:spPr>
        <p:txBody>
          <a:bodyPr lIns="0" tIns="0" rIns="0" bIns="27000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solidFill>
                  <a:srgbClr val="999998"/>
                </a:solidFill>
                <a:latin typeface="+mn-lt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ru-RU" dirty="0"/>
              <a:t>Автор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52160" y="3111500"/>
            <a:ext cx="19406838" cy="6213475"/>
          </a:xfrm>
        </p:spPr>
        <p:txBody>
          <a:bodyPr tIns="180000" anchor="ctr">
            <a:noAutofit/>
          </a:bodyPr>
          <a:lstStyle>
            <a:lvl1pPr marL="0" indent="0"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9600" baseline="0">
                <a:solidFill>
                  <a:srgbClr val="F2F2F2"/>
                </a:solidFill>
              </a:defRPr>
            </a:lvl1pPr>
          </a:lstStyle>
          <a:p>
            <a:pPr lvl="0"/>
            <a:r>
              <a:rPr lang="ru-RU" dirty="0"/>
              <a:t>Цитата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77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 (фон чёр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D3B634B-388F-A448-9977-928240B53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750DB9-1050-F946-A127-D0A81371C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E93341BD-A05E-7146-B509-3E298CC0F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78235F-978B-214B-8415-D194E2679F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1537" y="3104579"/>
            <a:ext cx="21220838" cy="9144571"/>
          </a:xfrm>
        </p:spPr>
        <p:txBody>
          <a:bodyPr tIns="180000"/>
          <a:lstStyle>
            <a:lvl1pPr>
              <a:lnSpc>
                <a:spcPct val="15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ru-RU" dirty="0"/>
              <a:t>Код</a:t>
            </a:r>
          </a:p>
        </p:txBody>
      </p:sp>
    </p:spTree>
    <p:extLst>
      <p:ext uri="{BB962C8B-B14F-4D97-AF65-F5344CB8AC3E}">
        <p14:creationId xmlns:p14="http://schemas.microsoft.com/office/powerpoint/2010/main" val="24754853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мартфон_iPhone_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27263"/>
            <a:ext cx="21232812" cy="1454697"/>
          </a:xfrm>
          <a:prstGeom prst="rect">
            <a:avLst/>
          </a:prstGeom>
        </p:spPr>
        <p:txBody>
          <a:bodyPr vert="horz" lIns="0" tIns="2232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Рисунок 63">
            <a:extLst>
              <a:ext uri="{FF2B5EF4-FFF2-40B4-BE49-F238E27FC236}">
                <a16:creationId xmlns:a16="http://schemas.microsoft.com/office/drawing/2014/main" id="{5704449F-0DCB-AB4F-B70C-ECE397ECE5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67649" y="3105150"/>
            <a:ext cx="4046532" cy="8780851"/>
          </a:xfrm>
          <a:custGeom>
            <a:avLst/>
            <a:gdLst>
              <a:gd name="connsiteX0" fmla="*/ 3249900 w 4046532"/>
              <a:gd name="connsiteY0" fmla="*/ 0 h 8780851"/>
              <a:gd name="connsiteX1" fmla="*/ 3634075 w 4046532"/>
              <a:gd name="connsiteY1" fmla="*/ 0 h 8780851"/>
              <a:gd name="connsiteX2" fmla="*/ 3634075 w 4046532"/>
              <a:gd name="connsiteY2" fmla="*/ 1 h 8780851"/>
              <a:gd name="connsiteX3" fmla="*/ 3634484 w 4046532"/>
              <a:gd name="connsiteY3" fmla="*/ 1 h 8780851"/>
              <a:gd name="connsiteX4" fmla="*/ 4046532 w 4046532"/>
              <a:gd name="connsiteY4" fmla="*/ 412048 h 8780851"/>
              <a:gd name="connsiteX5" fmla="*/ 4046532 w 4046532"/>
              <a:gd name="connsiteY5" fmla="*/ 1372652 h 8780851"/>
              <a:gd name="connsiteX6" fmla="*/ 4046400 w 4046532"/>
              <a:gd name="connsiteY6" fmla="*/ 1373962 h 8780851"/>
              <a:gd name="connsiteX7" fmla="*/ 4046400 w 4046532"/>
              <a:gd name="connsiteY7" fmla="*/ 8364153 h 8780851"/>
              <a:gd name="connsiteX8" fmla="*/ 3629702 w 4046532"/>
              <a:gd name="connsiteY8" fmla="*/ 8780851 h 8780851"/>
              <a:gd name="connsiteX9" fmla="*/ 416698 w 4046532"/>
              <a:gd name="connsiteY9" fmla="*/ 8780851 h 8780851"/>
              <a:gd name="connsiteX10" fmla="*/ 0 w 4046532"/>
              <a:gd name="connsiteY10" fmla="*/ 8364153 h 8780851"/>
              <a:gd name="connsiteX11" fmla="*/ 0 w 4046532"/>
              <a:gd name="connsiteY11" fmla="*/ 740550 h 8780851"/>
              <a:gd name="connsiteX12" fmla="*/ 1 w 4046532"/>
              <a:gd name="connsiteY12" fmla="*/ 740539 h 8780851"/>
              <a:gd name="connsiteX13" fmla="*/ 1 w 4046532"/>
              <a:gd name="connsiteY13" fmla="*/ 412048 h 8780851"/>
              <a:gd name="connsiteX14" fmla="*/ 412049 w 4046532"/>
              <a:gd name="connsiteY14" fmla="*/ 1 h 8780851"/>
              <a:gd name="connsiteX15" fmla="*/ 430500 w 4046532"/>
              <a:gd name="connsiteY15" fmla="*/ 1 h 8780851"/>
              <a:gd name="connsiteX16" fmla="*/ 430500 w 4046532"/>
              <a:gd name="connsiteY16" fmla="*/ 0 h 8780851"/>
              <a:gd name="connsiteX17" fmla="*/ 814675 w 4046532"/>
              <a:gd name="connsiteY17" fmla="*/ 0 h 8780851"/>
              <a:gd name="connsiteX18" fmla="*/ 814675 w 4046532"/>
              <a:gd name="connsiteY18" fmla="*/ 1 h 8780851"/>
              <a:gd name="connsiteX19" fmla="*/ 835311 w 4046532"/>
              <a:gd name="connsiteY19" fmla="*/ 1 h 8780851"/>
              <a:gd name="connsiteX20" fmla="*/ 887700 w 4046532"/>
              <a:gd name="connsiteY20" fmla="*/ 52390 h 8780851"/>
              <a:gd name="connsiteX21" fmla="*/ 887700 w 4046532"/>
              <a:gd name="connsiteY21" fmla="*/ 79690 h 8780851"/>
              <a:gd name="connsiteX22" fmla="*/ 893246 w 4046532"/>
              <a:gd name="connsiteY22" fmla="*/ 79690 h 8780851"/>
              <a:gd name="connsiteX23" fmla="*/ 1134556 w 4046532"/>
              <a:gd name="connsiteY23" fmla="*/ 321000 h 8780851"/>
              <a:gd name="connsiteX24" fmla="*/ 1134556 w 4046532"/>
              <a:gd name="connsiteY24" fmla="*/ 323852 h 8780851"/>
              <a:gd name="connsiteX25" fmla="*/ 2914143 w 4046532"/>
              <a:gd name="connsiteY25" fmla="*/ 323852 h 8780851"/>
              <a:gd name="connsiteX26" fmla="*/ 2914143 w 4046532"/>
              <a:gd name="connsiteY26" fmla="*/ 321000 h 8780851"/>
              <a:gd name="connsiteX27" fmla="*/ 3155453 w 4046532"/>
              <a:gd name="connsiteY27" fmla="*/ 79690 h 8780851"/>
              <a:gd name="connsiteX28" fmla="*/ 3157825 w 4046532"/>
              <a:gd name="connsiteY28" fmla="*/ 79690 h 8780851"/>
              <a:gd name="connsiteX29" fmla="*/ 3157825 w 4046532"/>
              <a:gd name="connsiteY29" fmla="*/ 52390 h 8780851"/>
              <a:gd name="connsiteX30" fmla="*/ 3210214 w 4046532"/>
              <a:gd name="connsiteY30" fmla="*/ 1 h 8780851"/>
              <a:gd name="connsiteX31" fmla="*/ 3249900 w 4046532"/>
              <a:gd name="connsiteY31" fmla="*/ 1 h 878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46532" h="8780851">
                <a:moveTo>
                  <a:pt x="3249900" y="0"/>
                </a:moveTo>
                <a:lnTo>
                  <a:pt x="3634075" y="0"/>
                </a:lnTo>
                <a:lnTo>
                  <a:pt x="3634075" y="1"/>
                </a:lnTo>
                <a:lnTo>
                  <a:pt x="3634484" y="1"/>
                </a:lnTo>
                <a:cubicBezTo>
                  <a:pt x="3862052" y="1"/>
                  <a:pt x="4046532" y="184480"/>
                  <a:pt x="4046532" y="412048"/>
                </a:cubicBezTo>
                <a:lnTo>
                  <a:pt x="4046532" y="1372652"/>
                </a:lnTo>
                <a:lnTo>
                  <a:pt x="4046400" y="1373962"/>
                </a:lnTo>
                <a:lnTo>
                  <a:pt x="4046400" y="8364153"/>
                </a:lnTo>
                <a:cubicBezTo>
                  <a:pt x="4046400" y="8594289"/>
                  <a:pt x="3859838" y="8780851"/>
                  <a:pt x="3629702" y="8780851"/>
                </a:cubicBezTo>
                <a:lnTo>
                  <a:pt x="416698" y="8780851"/>
                </a:lnTo>
                <a:cubicBezTo>
                  <a:pt x="186562" y="8780851"/>
                  <a:pt x="0" y="8594289"/>
                  <a:pt x="0" y="8364153"/>
                </a:cubicBezTo>
                <a:lnTo>
                  <a:pt x="0" y="740550"/>
                </a:lnTo>
                <a:lnTo>
                  <a:pt x="1" y="740539"/>
                </a:lnTo>
                <a:lnTo>
                  <a:pt x="1" y="412048"/>
                </a:lnTo>
                <a:cubicBezTo>
                  <a:pt x="1" y="184480"/>
                  <a:pt x="184481" y="1"/>
                  <a:pt x="412049" y="1"/>
                </a:cubicBezTo>
                <a:lnTo>
                  <a:pt x="430500" y="1"/>
                </a:lnTo>
                <a:lnTo>
                  <a:pt x="430500" y="0"/>
                </a:lnTo>
                <a:lnTo>
                  <a:pt x="814675" y="0"/>
                </a:lnTo>
                <a:lnTo>
                  <a:pt x="814675" y="1"/>
                </a:lnTo>
                <a:lnTo>
                  <a:pt x="835311" y="1"/>
                </a:lnTo>
                <a:cubicBezTo>
                  <a:pt x="864245" y="1"/>
                  <a:pt x="887700" y="23456"/>
                  <a:pt x="887700" y="52390"/>
                </a:cubicBezTo>
                <a:lnTo>
                  <a:pt x="887700" y="79690"/>
                </a:lnTo>
                <a:lnTo>
                  <a:pt x="893246" y="79690"/>
                </a:lnTo>
                <a:cubicBezTo>
                  <a:pt x="893246" y="212962"/>
                  <a:pt x="1001284" y="321000"/>
                  <a:pt x="1134556" y="321000"/>
                </a:cubicBezTo>
                <a:lnTo>
                  <a:pt x="1134556" y="323852"/>
                </a:lnTo>
                <a:lnTo>
                  <a:pt x="2914143" y="323852"/>
                </a:lnTo>
                <a:lnTo>
                  <a:pt x="2914143" y="321000"/>
                </a:lnTo>
                <a:cubicBezTo>
                  <a:pt x="3047415" y="321000"/>
                  <a:pt x="3155453" y="212962"/>
                  <a:pt x="3155453" y="79690"/>
                </a:cubicBezTo>
                <a:lnTo>
                  <a:pt x="3157825" y="79690"/>
                </a:lnTo>
                <a:lnTo>
                  <a:pt x="3157825" y="52390"/>
                </a:lnTo>
                <a:cubicBezTo>
                  <a:pt x="3157825" y="23456"/>
                  <a:pt x="3181280" y="1"/>
                  <a:pt x="3210214" y="1"/>
                </a:cubicBezTo>
                <a:lnTo>
                  <a:pt x="3249900" y="1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ru-RU" dirty="0"/>
              <a:t>Окно</a:t>
            </a:r>
            <a:br>
              <a:rPr lang="ru-RU" dirty="0"/>
            </a:br>
            <a:r>
              <a:rPr lang="ru-RU" dirty="0"/>
              <a:t>для вставки</a:t>
            </a:r>
            <a:br>
              <a:rPr lang="ru-RU" dirty="0"/>
            </a:br>
            <a:r>
              <a:rPr lang="ru-RU" dirty="0"/>
              <a:t>скриншота</a:t>
            </a:r>
          </a:p>
        </p:txBody>
      </p:sp>
    </p:spTree>
    <p:extLst>
      <p:ext uri="{BB962C8B-B14F-4D97-AF65-F5344CB8AC3E}">
        <p14:creationId xmlns:p14="http://schemas.microsoft.com/office/powerpoint/2010/main" val="2420320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артфон_ЯндексТеле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27263"/>
            <a:ext cx="21232812" cy="1454697"/>
          </a:xfrm>
          <a:prstGeom prst="rect">
            <a:avLst/>
          </a:prstGeom>
        </p:spPr>
        <p:txBody>
          <a:bodyPr vert="horz" lIns="0" tIns="2232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8EA34AD-8ECF-EB40-A83D-B8354E06A1A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113554" y="3082345"/>
            <a:ext cx="4185633" cy="6186152"/>
          </a:xfrm>
          <a:prstGeom prst="rect">
            <a:avLst/>
          </a:prstGeom>
        </p:spPr>
        <p:txBody>
          <a:bodyPr vert="horz" lIns="0" tIns="0" rIns="0" bIns="0" rtlCol="0" anchor="t" anchorCtr="1">
            <a:noAutofit/>
          </a:bodyPr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4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4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</a:t>
            </a:r>
          </a:p>
        </p:txBody>
      </p:sp>
    </p:spTree>
    <p:extLst>
      <p:ext uri="{BB962C8B-B14F-4D97-AF65-F5344CB8AC3E}">
        <p14:creationId xmlns:p14="http://schemas.microsoft.com/office/powerpoint/2010/main" val="2468292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ЯБраузер_Wind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27263"/>
            <a:ext cx="21232812" cy="1454697"/>
          </a:xfrm>
          <a:prstGeom prst="rect">
            <a:avLst/>
          </a:prstGeom>
        </p:spPr>
        <p:txBody>
          <a:bodyPr vert="horz" lIns="0" tIns="2232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516C906D-4FA2-654C-AB7D-1414F6AA2E3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818373" y="3210449"/>
            <a:ext cx="16695337" cy="8360228"/>
          </a:xfrm>
          <a:prstGeom prst="rect">
            <a:avLst/>
          </a:prstGeom>
        </p:spPr>
        <p:txBody>
          <a:bodyPr vert="horz" lIns="0" tIns="0" rIns="0" bIns="0" rtlCol="0" anchor="t" anchorCtr="1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4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4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</a:t>
            </a:r>
          </a:p>
        </p:txBody>
      </p:sp>
    </p:spTree>
    <p:extLst>
      <p:ext uri="{BB962C8B-B14F-4D97-AF65-F5344CB8AC3E}">
        <p14:creationId xmlns:p14="http://schemas.microsoft.com/office/powerpoint/2010/main" val="103900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r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2001" y="10061096"/>
            <a:ext cx="13914087" cy="1818167"/>
          </a:xfrm>
        </p:spPr>
        <p:txBody>
          <a:bodyPr lIns="0" tIns="0" rIns="0" bIns="251999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solidFill>
                  <a:schemeClr val="tx1"/>
                </a:solidFill>
                <a:latin typeface="+mn-lt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ru-RU" dirty="0"/>
              <a:t>Имя и Фамилия, должность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50639F-F59F-B746-A68D-63C278D47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3913370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5BFFB4-65C9-C34D-9FB8-C4A88BFAF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80" y="1970482"/>
            <a:ext cx="4163190" cy="86992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2BDA1E9-380F-E948-B71A-F8EC85615F24}"/>
              </a:ext>
            </a:extLst>
          </p:cNvPr>
          <p:cNvGrpSpPr/>
          <p:nvPr userDrawn="1"/>
        </p:nvGrpSpPr>
        <p:grpSpPr>
          <a:xfrm>
            <a:off x="19878675" y="0"/>
            <a:ext cx="4503737" cy="13716001"/>
            <a:chOff x="19850427" y="95251"/>
            <a:chExt cx="4503737" cy="13716001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0B5F619-963F-BC4A-A5F5-D9C3C24A659B}"/>
                </a:ext>
              </a:extLst>
            </p:cNvPr>
            <p:cNvSpPr/>
            <p:nvPr userDrawn="1"/>
          </p:nvSpPr>
          <p:spPr>
            <a:xfrm>
              <a:off x="19850427" y="2478233"/>
              <a:ext cx="4503737" cy="1133301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6E1C9B5-2644-A246-85D2-CAB56A161DE6}"/>
                </a:ext>
              </a:extLst>
            </p:cNvPr>
            <p:cNvSpPr/>
            <p:nvPr userDrawn="1"/>
          </p:nvSpPr>
          <p:spPr>
            <a:xfrm>
              <a:off x="19850427" y="95251"/>
              <a:ext cx="4503737" cy="91410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905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r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B16E7C6-92E3-6843-B9BE-BFA1FBEB6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000" y="3477893"/>
            <a:ext cx="18308288" cy="3656332"/>
          </a:xfrm>
        </p:spPr>
        <p:txBody>
          <a:bodyPr tIns="0" bIns="162000" anchor="b" anchorCtr="0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Спасибо</a:t>
            </a:r>
          </a:p>
        </p:txBody>
      </p:sp>
      <p:sp>
        <p:nvSpPr>
          <p:cNvPr id="29" name="Рисунок 9">
            <a:extLst>
              <a:ext uri="{FF2B5EF4-FFF2-40B4-BE49-F238E27FC236}">
                <a16:creationId xmlns:a16="http://schemas.microsoft.com/office/drawing/2014/main" id="{5703AFA8-3BF4-5544-A3BC-2BAD9D5865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84475" y="1753711"/>
            <a:ext cx="5865814" cy="1227234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3200" b="0" i="0" baseline="0">
                <a:solidFill>
                  <a:schemeClr val="tx1"/>
                </a:solidFill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  <a:r>
              <a:rPr lang="en-US" dirty="0"/>
              <a:t> </a:t>
            </a:r>
            <a:r>
              <a:rPr lang="ru-RU" dirty="0"/>
              <a:t>или</a:t>
            </a:r>
            <a:r>
              <a:rPr lang="en-US" dirty="0"/>
              <a:t> NDA</a:t>
            </a:r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BDD6ED3-EF9C-0743-8B2A-09CFF1D59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80" y="1970482"/>
            <a:ext cx="4163190" cy="869920"/>
          </a:xfrm>
          <a:prstGeom prst="rect">
            <a:avLst/>
          </a:prstGeom>
        </p:spPr>
      </p:pic>
      <p:sp>
        <p:nvSpPr>
          <p:cNvPr id="21" name="Текст 5">
            <a:extLst>
              <a:ext uri="{FF2B5EF4-FFF2-40B4-BE49-F238E27FC236}">
                <a16:creationId xmlns:a16="http://schemas.microsoft.com/office/drawing/2014/main" id="{5AAE314C-9D7E-DB43-BFCB-9E0B58A4AE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4665" y="7496175"/>
            <a:ext cx="8418163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Имя и</a:t>
            </a:r>
            <a:r>
              <a:rPr lang="en-US" dirty="0"/>
              <a:t> </a:t>
            </a:r>
            <a:r>
              <a:rPr lang="ru-RU" dirty="0"/>
              <a:t>Фамилия</a:t>
            </a:r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id="{AF8085F7-31FD-284F-B743-993DE119FB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2000" y="8553438"/>
            <a:ext cx="8418163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E53B9E66-1122-6A46-A8F4-C21F6D0112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3977" y="10044472"/>
            <a:ext cx="7706186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логин@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32" name="Текст 13">
            <a:extLst>
              <a:ext uri="{FF2B5EF4-FFF2-40B4-BE49-F238E27FC236}">
                <a16:creationId xmlns:a16="http://schemas.microsoft.com/office/drawing/2014/main" id="{B6312591-09EE-5B40-9798-6A212B197F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53975" y="10788728"/>
            <a:ext cx="7706187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sp>
        <p:nvSpPr>
          <p:cNvPr id="36" name="Текст 5">
            <a:extLst>
              <a:ext uri="{FF2B5EF4-FFF2-40B4-BE49-F238E27FC236}">
                <a16:creationId xmlns:a16="http://schemas.microsoft.com/office/drawing/2014/main" id="{81AC9F72-7042-0043-AFEF-346D10FE23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566751" y="7496175"/>
            <a:ext cx="8783537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Имя и</a:t>
            </a:r>
            <a:r>
              <a:rPr lang="en-US" dirty="0"/>
              <a:t> </a:t>
            </a:r>
            <a:r>
              <a:rPr lang="ru-RU" dirty="0"/>
              <a:t>Фамилия</a:t>
            </a:r>
          </a:p>
        </p:txBody>
      </p:sp>
      <p:sp>
        <p:nvSpPr>
          <p:cNvPr id="37" name="Текст 13">
            <a:extLst>
              <a:ext uri="{FF2B5EF4-FFF2-40B4-BE49-F238E27FC236}">
                <a16:creationId xmlns:a16="http://schemas.microsoft.com/office/drawing/2014/main" id="{84E87F48-3F67-9E48-A69E-92B5C2E3A7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566751" y="8553438"/>
            <a:ext cx="8783537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8" name="Текст 13">
            <a:extLst>
              <a:ext uri="{FF2B5EF4-FFF2-40B4-BE49-F238E27FC236}">
                <a16:creationId xmlns:a16="http://schemas.microsoft.com/office/drawing/2014/main" id="{9191CBE3-7E8E-A341-85C3-74FEF91E96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95308" y="10044472"/>
            <a:ext cx="8054979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логин@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39" name="Текст 13">
            <a:extLst>
              <a:ext uri="{FF2B5EF4-FFF2-40B4-BE49-F238E27FC236}">
                <a16:creationId xmlns:a16="http://schemas.microsoft.com/office/drawing/2014/main" id="{FE1E5357-DFBB-ED48-AD31-32AB36B6B6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295307" y="10788728"/>
            <a:ext cx="8054980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sp>
        <p:nvSpPr>
          <p:cNvPr id="40" name="Рисунок 10">
            <a:extLst>
              <a:ext uri="{FF2B5EF4-FFF2-40B4-BE49-F238E27FC236}">
                <a16:creationId xmlns:a16="http://schemas.microsoft.com/office/drawing/2014/main" id="{311FDA62-8AA3-DB49-894F-4587E39D214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2558535" y="10830539"/>
            <a:ext cx="432688" cy="433250"/>
          </a:xfrm>
        </p:spPr>
        <p:txBody>
          <a:bodyPr anchor="ctr" anchorCtr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41" name="Рисунок 10">
            <a:extLst>
              <a:ext uri="{FF2B5EF4-FFF2-40B4-BE49-F238E27FC236}">
                <a16:creationId xmlns:a16="http://schemas.microsoft.com/office/drawing/2014/main" id="{80E7A315-4C25-EB43-8370-F1B22EC3DBA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2558535" y="10092416"/>
            <a:ext cx="432688" cy="433250"/>
          </a:xfrm>
        </p:spPr>
        <p:txBody>
          <a:bodyPr anchor="ctr" anchorCtr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42" name="Рисунок 10">
            <a:extLst>
              <a:ext uri="{FF2B5EF4-FFF2-40B4-BE49-F238E27FC236}">
                <a16:creationId xmlns:a16="http://schemas.microsoft.com/office/drawing/2014/main" id="{682FCDF1-87C8-434E-83B0-5C94E092DDC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042000" y="10830539"/>
            <a:ext cx="432688" cy="433250"/>
          </a:xfrm>
        </p:spPr>
        <p:txBody>
          <a:bodyPr anchor="ctr" anchorCtr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43" name="Рисунок 10">
            <a:extLst>
              <a:ext uri="{FF2B5EF4-FFF2-40B4-BE49-F238E27FC236}">
                <a16:creationId xmlns:a16="http://schemas.microsoft.com/office/drawing/2014/main" id="{0B3E444E-8B32-FA4D-9F1C-7F7BABB713D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42000" y="10092416"/>
            <a:ext cx="432688" cy="433250"/>
          </a:xfrm>
        </p:spPr>
        <p:txBody>
          <a:bodyPr anchor="ctr" anchorCtr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109C561-E566-0042-8ABD-4F07349D59DD}"/>
              </a:ext>
            </a:extLst>
          </p:cNvPr>
          <p:cNvGrpSpPr/>
          <p:nvPr userDrawn="1"/>
        </p:nvGrpSpPr>
        <p:grpSpPr>
          <a:xfrm>
            <a:off x="23261604" y="-529389"/>
            <a:ext cx="4689808" cy="14486021"/>
            <a:chOff x="19850426" y="-434138"/>
            <a:chExt cx="4689808" cy="1448602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7FC4BAC-0652-9E49-92EF-6C5E96978D35}"/>
                </a:ext>
              </a:extLst>
            </p:cNvPr>
            <p:cNvSpPr/>
            <p:nvPr userDrawn="1"/>
          </p:nvSpPr>
          <p:spPr>
            <a:xfrm>
              <a:off x="19850427" y="-434138"/>
              <a:ext cx="4689807" cy="14486021"/>
            </a:xfrm>
            <a:prstGeom prst="rect">
              <a:avLst/>
            </a:prstGeom>
            <a:solidFill>
              <a:srgbClr val="ECECE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6094BAAA-877D-B14A-B006-B9466E72C765}"/>
                </a:ext>
              </a:extLst>
            </p:cNvPr>
            <p:cNvSpPr/>
            <p:nvPr userDrawn="1"/>
          </p:nvSpPr>
          <p:spPr>
            <a:xfrm>
              <a:off x="19850426" y="9046745"/>
              <a:ext cx="1120809" cy="476450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AA87AF0-F8D6-3447-AE15-1584422ACA0E}"/>
                </a:ext>
              </a:extLst>
            </p:cNvPr>
            <p:cNvSpPr/>
            <p:nvPr userDrawn="1"/>
          </p:nvSpPr>
          <p:spPr>
            <a:xfrm>
              <a:off x="19850428" y="95251"/>
              <a:ext cx="1120807" cy="9141079"/>
            </a:xfrm>
            <a:prstGeom prst="rect">
              <a:avLst/>
            </a:prstGeom>
            <a:solidFill>
              <a:srgbClr val="0001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23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e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B16E7C6-92E3-6843-B9BE-BFA1FBEB6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000" y="3477893"/>
            <a:ext cx="18308288" cy="3656332"/>
          </a:xfrm>
        </p:spPr>
        <p:txBody>
          <a:bodyPr tIns="0" bIns="162000" anchor="b" anchorCtr="0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Thanks</a:t>
            </a:r>
            <a:endParaRPr lang="ru-RU" dirty="0"/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id="{F2574A9F-233D-434C-9F6B-21A5352744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84475" y="1753711"/>
            <a:ext cx="5865814" cy="1227234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3200" b="0" i="0" baseline="0">
                <a:solidFill>
                  <a:schemeClr val="tx1"/>
                </a:solidFill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 или </a:t>
            </a:r>
            <a:r>
              <a:rPr lang="en-US" dirty="0"/>
              <a:t>NDA</a:t>
            </a:r>
            <a:endParaRPr lang="ru-RU" dirty="0"/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EAE55469-0C21-1A45-9E51-211C7A9BF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2000" y="7496175"/>
            <a:ext cx="8418163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id="{47CE952D-A80F-7D46-9DDA-3082D6B788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2000" y="8553438"/>
            <a:ext cx="8418163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28" name="Текст 5">
            <a:extLst>
              <a:ext uri="{FF2B5EF4-FFF2-40B4-BE49-F238E27FC236}">
                <a16:creationId xmlns:a16="http://schemas.microsoft.com/office/drawing/2014/main" id="{FFF86162-5146-A34A-8041-62C28A169E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566751" y="7496175"/>
            <a:ext cx="8783537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7E81EC0E-C936-F047-BCBE-336A7C2928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566751" y="8553438"/>
            <a:ext cx="8783537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73F4208-C653-A14C-B068-FDD6960E1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25" y="1888527"/>
            <a:ext cx="3646817" cy="862057"/>
          </a:xfrm>
          <a:prstGeom prst="rect">
            <a:avLst/>
          </a:prstGeom>
        </p:spPr>
      </p:pic>
      <p:sp>
        <p:nvSpPr>
          <p:cNvPr id="23" name="Текст 13">
            <a:extLst>
              <a:ext uri="{FF2B5EF4-FFF2-40B4-BE49-F238E27FC236}">
                <a16:creationId xmlns:a16="http://schemas.microsoft.com/office/drawing/2014/main" id="{63BB489B-57FD-C847-B8FE-A7C316B7A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3977" y="10044472"/>
            <a:ext cx="7706186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логин@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24" name="Текст 13">
            <a:extLst>
              <a:ext uri="{FF2B5EF4-FFF2-40B4-BE49-F238E27FC236}">
                <a16:creationId xmlns:a16="http://schemas.microsoft.com/office/drawing/2014/main" id="{C44334FF-2D70-3A4F-9645-D4E70DA9C7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53975" y="10788728"/>
            <a:ext cx="7706187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sp>
        <p:nvSpPr>
          <p:cNvPr id="30" name="Текст 13">
            <a:extLst>
              <a:ext uri="{FF2B5EF4-FFF2-40B4-BE49-F238E27FC236}">
                <a16:creationId xmlns:a16="http://schemas.microsoft.com/office/drawing/2014/main" id="{67DA97C8-AC06-E547-978A-AD042D1CDF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95308" y="10044472"/>
            <a:ext cx="8054979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логин@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31" name="Текст 13">
            <a:extLst>
              <a:ext uri="{FF2B5EF4-FFF2-40B4-BE49-F238E27FC236}">
                <a16:creationId xmlns:a16="http://schemas.microsoft.com/office/drawing/2014/main" id="{F9C4BA93-FD61-6748-9EAA-C083649739B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295307" y="10788728"/>
            <a:ext cx="8054980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sp>
        <p:nvSpPr>
          <p:cNvPr id="32" name="Рисунок 10">
            <a:extLst>
              <a:ext uri="{FF2B5EF4-FFF2-40B4-BE49-F238E27FC236}">
                <a16:creationId xmlns:a16="http://schemas.microsoft.com/office/drawing/2014/main" id="{60CAD952-BC76-7940-AB8F-D081903D3E4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2558535" y="10830539"/>
            <a:ext cx="432688" cy="433250"/>
          </a:xfrm>
        </p:spPr>
        <p:txBody>
          <a:bodyPr anchor="ctr" anchorCtr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E11C557D-84B5-7E4E-88C8-E95F04B0352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2558535" y="10092416"/>
            <a:ext cx="432688" cy="433250"/>
          </a:xfrm>
        </p:spPr>
        <p:txBody>
          <a:bodyPr anchor="ctr" anchorCtr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4" name="Рисунок 10">
            <a:extLst>
              <a:ext uri="{FF2B5EF4-FFF2-40B4-BE49-F238E27FC236}">
                <a16:creationId xmlns:a16="http://schemas.microsoft.com/office/drawing/2014/main" id="{8619A140-1B6F-D74E-A32D-C50010077FC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042000" y="10830539"/>
            <a:ext cx="432688" cy="433250"/>
          </a:xfrm>
        </p:spPr>
        <p:txBody>
          <a:bodyPr anchor="ctr" anchorCtr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41" name="Рисунок 10">
            <a:extLst>
              <a:ext uri="{FF2B5EF4-FFF2-40B4-BE49-F238E27FC236}">
                <a16:creationId xmlns:a16="http://schemas.microsoft.com/office/drawing/2014/main" id="{42C70CDD-7EF1-4842-935C-66F307D6DD5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42000" y="10092416"/>
            <a:ext cx="432688" cy="433250"/>
          </a:xfrm>
        </p:spPr>
        <p:txBody>
          <a:bodyPr anchor="ctr" anchorCtr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1B02D7B-BBD1-3C42-8262-0329E5A5EE57}"/>
              </a:ext>
            </a:extLst>
          </p:cNvPr>
          <p:cNvGrpSpPr/>
          <p:nvPr userDrawn="1"/>
        </p:nvGrpSpPr>
        <p:grpSpPr>
          <a:xfrm>
            <a:off x="23261604" y="-529389"/>
            <a:ext cx="4689808" cy="14486021"/>
            <a:chOff x="19850426" y="-434138"/>
            <a:chExt cx="4689808" cy="14486021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AC5219E4-40DE-5347-AF95-DFCEB2E83520}"/>
                </a:ext>
              </a:extLst>
            </p:cNvPr>
            <p:cNvSpPr/>
            <p:nvPr userDrawn="1"/>
          </p:nvSpPr>
          <p:spPr>
            <a:xfrm>
              <a:off x="19850427" y="-434138"/>
              <a:ext cx="4689807" cy="14486021"/>
            </a:xfrm>
            <a:prstGeom prst="rect">
              <a:avLst/>
            </a:prstGeom>
            <a:solidFill>
              <a:srgbClr val="ECECE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04B6E824-0AF9-F14C-9423-EF5635D73B63}"/>
                </a:ext>
              </a:extLst>
            </p:cNvPr>
            <p:cNvSpPr/>
            <p:nvPr userDrawn="1"/>
          </p:nvSpPr>
          <p:spPr>
            <a:xfrm>
              <a:off x="19850426" y="9046745"/>
              <a:ext cx="1120809" cy="476450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F03379F7-F2FE-EA4E-AD03-85B696177E57}"/>
                </a:ext>
              </a:extLst>
            </p:cNvPr>
            <p:cNvSpPr/>
            <p:nvPr userDrawn="1"/>
          </p:nvSpPr>
          <p:spPr>
            <a:xfrm>
              <a:off x="19850428" y="95251"/>
              <a:ext cx="1120807" cy="9141079"/>
            </a:xfrm>
            <a:prstGeom prst="rect">
              <a:avLst/>
            </a:prstGeom>
            <a:solidFill>
              <a:srgbClr val="0001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3605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акты_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B16E7C6-92E3-6843-B9BE-BFA1FBEB6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000" y="3477893"/>
            <a:ext cx="18308288" cy="3656332"/>
          </a:xfrm>
        </p:spPr>
        <p:txBody>
          <a:bodyPr tIns="0" bIns="162000" anchor="b" anchorCtr="0"/>
          <a:lstStyle>
            <a:lvl1pPr>
              <a:lnSpc>
                <a:spcPct val="100000"/>
              </a:lnSpc>
              <a:defRPr>
                <a:solidFill>
                  <a:srgbClr val="F2F2F2"/>
                </a:solidFill>
              </a:defRPr>
            </a:lvl1pPr>
          </a:lstStyle>
          <a:p>
            <a:r>
              <a:rPr lang="ru-RU" dirty="0"/>
              <a:t>Спасибо</a:t>
            </a:r>
          </a:p>
        </p:txBody>
      </p:sp>
      <p:sp>
        <p:nvSpPr>
          <p:cNvPr id="29" name="Рисунок 9">
            <a:extLst>
              <a:ext uri="{FF2B5EF4-FFF2-40B4-BE49-F238E27FC236}">
                <a16:creationId xmlns:a16="http://schemas.microsoft.com/office/drawing/2014/main" id="{5703AFA8-3BF4-5544-A3BC-2BAD9D5865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84475" y="1753711"/>
            <a:ext cx="5865814" cy="1227234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3200" b="0" i="0" baseline="0">
                <a:solidFill>
                  <a:srgbClr val="F2F2F2"/>
                </a:solidFill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  <a:r>
              <a:rPr lang="en-US" dirty="0"/>
              <a:t> </a:t>
            </a:r>
            <a:r>
              <a:rPr lang="ru-RU" dirty="0"/>
              <a:t>или</a:t>
            </a:r>
            <a:r>
              <a:rPr lang="en-US" dirty="0"/>
              <a:t> NDA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EF6C9E3-7029-4D4C-972B-111D092CD4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79" y="1990271"/>
            <a:ext cx="4163191" cy="869920"/>
          </a:xfrm>
          <a:prstGeom prst="rect">
            <a:avLst/>
          </a:prstGeom>
        </p:spPr>
      </p:pic>
      <p:sp>
        <p:nvSpPr>
          <p:cNvPr id="22" name="Текст 5">
            <a:extLst>
              <a:ext uri="{FF2B5EF4-FFF2-40B4-BE49-F238E27FC236}">
                <a16:creationId xmlns:a16="http://schemas.microsoft.com/office/drawing/2014/main" id="{1A3816E1-4A6C-F04D-9629-C78C78D791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4665" y="7496175"/>
            <a:ext cx="8418163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latin typeface="+mj-lt"/>
              </a:defRPr>
            </a:lvl1pPr>
          </a:lstStyle>
          <a:p>
            <a:pPr lvl="0"/>
            <a:r>
              <a:rPr lang="ru-RU" dirty="0"/>
              <a:t>Имя и</a:t>
            </a:r>
            <a:r>
              <a:rPr lang="en-US" dirty="0"/>
              <a:t> </a:t>
            </a:r>
            <a:r>
              <a:rPr lang="ru-RU" dirty="0"/>
              <a:t>Фамилия</a:t>
            </a:r>
          </a:p>
        </p:txBody>
      </p:sp>
      <p:sp>
        <p:nvSpPr>
          <p:cNvPr id="23" name="Текст 13">
            <a:extLst>
              <a:ext uri="{FF2B5EF4-FFF2-40B4-BE49-F238E27FC236}">
                <a16:creationId xmlns:a16="http://schemas.microsoft.com/office/drawing/2014/main" id="{BD7B2CB0-8C86-8C43-AD7A-FD514C3F95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2000" y="8553438"/>
            <a:ext cx="8418163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65F5FE38-F998-7549-923C-096B4A6B8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3977" y="10044472"/>
            <a:ext cx="7706186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логин@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32" name="Текст 13">
            <a:extLst>
              <a:ext uri="{FF2B5EF4-FFF2-40B4-BE49-F238E27FC236}">
                <a16:creationId xmlns:a16="http://schemas.microsoft.com/office/drawing/2014/main" id="{B6B56B2C-D387-FE40-9071-D28D6A53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53975" y="10788728"/>
            <a:ext cx="7706187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sp>
        <p:nvSpPr>
          <p:cNvPr id="36" name="Текст 5">
            <a:extLst>
              <a:ext uri="{FF2B5EF4-FFF2-40B4-BE49-F238E27FC236}">
                <a16:creationId xmlns:a16="http://schemas.microsoft.com/office/drawing/2014/main" id="{E41DE453-FAF1-5142-A9D5-507FBB662B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566751" y="7496175"/>
            <a:ext cx="8783537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latin typeface="+mj-lt"/>
              </a:defRPr>
            </a:lvl1pPr>
          </a:lstStyle>
          <a:p>
            <a:pPr lvl="0"/>
            <a:r>
              <a:rPr lang="ru-RU" dirty="0"/>
              <a:t>Имя и</a:t>
            </a:r>
            <a:r>
              <a:rPr lang="en-US" dirty="0"/>
              <a:t> </a:t>
            </a:r>
            <a:r>
              <a:rPr lang="ru-RU" dirty="0"/>
              <a:t>Фамилия</a:t>
            </a:r>
          </a:p>
        </p:txBody>
      </p:sp>
      <p:sp>
        <p:nvSpPr>
          <p:cNvPr id="37" name="Текст 13">
            <a:extLst>
              <a:ext uri="{FF2B5EF4-FFF2-40B4-BE49-F238E27FC236}">
                <a16:creationId xmlns:a16="http://schemas.microsoft.com/office/drawing/2014/main" id="{15CECA41-6661-0946-A773-7016B489E4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566751" y="8553438"/>
            <a:ext cx="8783537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8" name="Текст 13">
            <a:extLst>
              <a:ext uri="{FF2B5EF4-FFF2-40B4-BE49-F238E27FC236}">
                <a16:creationId xmlns:a16="http://schemas.microsoft.com/office/drawing/2014/main" id="{81F84DEE-8E62-A945-B2A8-D6AB674569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95308" y="10044472"/>
            <a:ext cx="8054979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логин@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39" name="Текст 13">
            <a:extLst>
              <a:ext uri="{FF2B5EF4-FFF2-40B4-BE49-F238E27FC236}">
                <a16:creationId xmlns:a16="http://schemas.microsoft.com/office/drawing/2014/main" id="{4FD721D7-1F82-2C49-841F-5CDF179362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295307" y="10788728"/>
            <a:ext cx="8054980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sp>
        <p:nvSpPr>
          <p:cNvPr id="40" name="Рисунок 10">
            <a:extLst>
              <a:ext uri="{FF2B5EF4-FFF2-40B4-BE49-F238E27FC236}">
                <a16:creationId xmlns:a16="http://schemas.microsoft.com/office/drawing/2014/main" id="{A8CA26D9-78D0-714A-B952-537687BCE8F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2558535" y="10830539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41" name="Рисунок 10">
            <a:extLst>
              <a:ext uri="{FF2B5EF4-FFF2-40B4-BE49-F238E27FC236}">
                <a16:creationId xmlns:a16="http://schemas.microsoft.com/office/drawing/2014/main" id="{417AA2F8-06FA-414A-B705-39150A471A7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2558535" y="10092416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42" name="Рисунок 10">
            <a:extLst>
              <a:ext uri="{FF2B5EF4-FFF2-40B4-BE49-F238E27FC236}">
                <a16:creationId xmlns:a16="http://schemas.microsoft.com/office/drawing/2014/main" id="{784A0AF2-6A1F-FC4B-89B0-AF4D8BBE2D1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042000" y="10830539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43" name="Рисунок 10">
            <a:extLst>
              <a:ext uri="{FF2B5EF4-FFF2-40B4-BE49-F238E27FC236}">
                <a16:creationId xmlns:a16="http://schemas.microsoft.com/office/drawing/2014/main" id="{BE9756EF-C435-2247-9184-C22B7C5B051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42000" y="10092416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BAB87A-7850-7A48-91BC-54CDB17F9C4C}"/>
              </a:ext>
            </a:extLst>
          </p:cNvPr>
          <p:cNvGrpSpPr/>
          <p:nvPr userDrawn="1"/>
        </p:nvGrpSpPr>
        <p:grpSpPr>
          <a:xfrm>
            <a:off x="23261604" y="-529389"/>
            <a:ext cx="4689808" cy="14486021"/>
            <a:chOff x="19850426" y="-434138"/>
            <a:chExt cx="4689808" cy="1448602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FCABD5A-B498-3143-BD37-B0FA1DC53B32}"/>
                </a:ext>
              </a:extLst>
            </p:cNvPr>
            <p:cNvSpPr/>
            <p:nvPr userDrawn="1"/>
          </p:nvSpPr>
          <p:spPr>
            <a:xfrm>
              <a:off x="19850427" y="-434138"/>
              <a:ext cx="4689807" cy="14486021"/>
            </a:xfrm>
            <a:prstGeom prst="rect">
              <a:avLst/>
            </a:prstGeom>
            <a:solidFill>
              <a:srgbClr val="ECECE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290B2BE-A0D3-3146-98B7-1FFC4B6ED5AA}"/>
                </a:ext>
              </a:extLst>
            </p:cNvPr>
            <p:cNvSpPr/>
            <p:nvPr userDrawn="1"/>
          </p:nvSpPr>
          <p:spPr>
            <a:xfrm>
              <a:off x="19850426" y="9046745"/>
              <a:ext cx="1120809" cy="476450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1D5F848A-906A-AB41-AC1C-D1FE6971A1F0}"/>
                </a:ext>
              </a:extLst>
            </p:cNvPr>
            <p:cNvSpPr/>
            <p:nvPr userDrawn="1"/>
          </p:nvSpPr>
          <p:spPr>
            <a:xfrm>
              <a:off x="19850428" y="95251"/>
              <a:ext cx="1120807" cy="9141079"/>
            </a:xfrm>
            <a:prstGeom prst="rect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9115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акты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B16E7C6-92E3-6843-B9BE-BFA1FBEB6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000" y="3477893"/>
            <a:ext cx="18308288" cy="3656332"/>
          </a:xfrm>
        </p:spPr>
        <p:txBody>
          <a:bodyPr tIns="0" bIns="162000" anchor="b" anchorCtr="0"/>
          <a:lstStyle>
            <a:lvl1pPr>
              <a:lnSpc>
                <a:spcPct val="100000"/>
              </a:lnSpc>
              <a:defRPr>
                <a:solidFill>
                  <a:srgbClr val="F2F2F2"/>
                </a:solidFill>
              </a:defRPr>
            </a:lvl1pPr>
          </a:lstStyle>
          <a:p>
            <a:r>
              <a:rPr lang="en-US" dirty="0"/>
              <a:t>Thanks</a:t>
            </a:r>
            <a:endParaRPr lang="ru-RU" dirty="0"/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id="{F2574A9F-233D-434C-9F6B-21A5352744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84475" y="1753711"/>
            <a:ext cx="5865814" cy="1227234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3200" b="0" i="0" baseline="0">
                <a:solidFill>
                  <a:srgbClr val="F2F2F2"/>
                </a:solidFill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 или </a:t>
            </a:r>
            <a:r>
              <a:rPr lang="en-US" dirty="0"/>
              <a:t>NDA</a:t>
            </a: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E8537EA-0401-1C45-81D5-764C9AB5C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25" y="1888527"/>
            <a:ext cx="3646818" cy="862057"/>
          </a:xfrm>
          <a:prstGeom prst="rect">
            <a:avLst/>
          </a:prstGeom>
        </p:spPr>
      </p:pic>
      <p:sp>
        <p:nvSpPr>
          <p:cNvPr id="23" name="Текст 5">
            <a:extLst>
              <a:ext uri="{FF2B5EF4-FFF2-40B4-BE49-F238E27FC236}">
                <a16:creationId xmlns:a16="http://schemas.microsoft.com/office/drawing/2014/main" id="{5F193DFB-E37E-AC46-9BD3-3030F9788A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2000" y="7496175"/>
            <a:ext cx="8418163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27" name="Текст 13">
            <a:extLst>
              <a:ext uri="{FF2B5EF4-FFF2-40B4-BE49-F238E27FC236}">
                <a16:creationId xmlns:a16="http://schemas.microsoft.com/office/drawing/2014/main" id="{5AF22C60-E9A3-8043-8E83-2DC7115F49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2000" y="8553438"/>
            <a:ext cx="8418163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91B596CC-3C11-A043-A129-8E2B0F4349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566751" y="7496175"/>
            <a:ext cx="8783537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31" name="Текст 13">
            <a:extLst>
              <a:ext uri="{FF2B5EF4-FFF2-40B4-BE49-F238E27FC236}">
                <a16:creationId xmlns:a16="http://schemas.microsoft.com/office/drawing/2014/main" id="{19A53638-D739-4E43-A5F7-81F28B23A0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566751" y="8553438"/>
            <a:ext cx="8783537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32" name="Рисунок 10">
            <a:extLst>
              <a:ext uri="{FF2B5EF4-FFF2-40B4-BE49-F238E27FC236}">
                <a16:creationId xmlns:a16="http://schemas.microsoft.com/office/drawing/2014/main" id="{E32EE140-2C45-1745-B7AE-34BFC4DB89D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2571568" y="10830539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EEC55F49-30D4-9841-893F-F6912015E7F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2571568" y="10092416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4" name="Рисунок 10">
            <a:extLst>
              <a:ext uri="{FF2B5EF4-FFF2-40B4-BE49-F238E27FC236}">
                <a16:creationId xmlns:a16="http://schemas.microsoft.com/office/drawing/2014/main" id="{AD93BD19-F80B-DE4D-A1AA-2DC8BFDDA50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042000" y="10830539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41" name="Рисунок 10">
            <a:extLst>
              <a:ext uri="{FF2B5EF4-FFF2-40B4-BE49-F238E27FC236}">
                <a16:creationId xmlns:a16="http://schemas.microsoft.com/office/drawing/2014/main" id="{1D6D51C7-1ED5-B44B-84FC-888070AAA3AC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42000" y="10092416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42" name="Текст 13">
            <a:extLst>
              <a:ext uri="{FF2B5EF4-FFF2-40B4-BE49-F238E27FC236}">
                <a16:creationId xmlns:a16="http://schemas.microsoft.com/office/drawing/2014/main" id="{AD1A3C04-80A2-244F-91A8-42A33A3B2E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3978" y="10044472"/>
            <a:ext cx="7706185" cy="744256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login</a:t>
            </a:r>
            <a:r>
              <a:rPr lang="ru-RU" dirty="0"/>
              <a:t>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43" name="Текст 13">
            <a:extLst>
              <a:ext uri="{FF2B5EF4-FFF2-40B4-BE49-F238E27FC236}">
                <a16:creationId xmlns:a16="http://schemas.microsoft.com/office/drawing/2014/main" id="{A69D9AF1-21D7-524E-854C-C91AD9F36D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53977" y="10788728"/>
            <a:ext cx="7706186" cy="727248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sp>
        <p:nvSpPr>
          <p:cNvPr id="44" name="Текст 13">
            <a:extLst>
              <a:ext uri="{FF2B5EF4-FFF2-40B4-BE49-F238E27FC236}">
                <a16:creationId xmlns:a16="http://schemas.microsoft.com/office/drawing/2014/main" id="{A0DB48D8-18BF-6F47-9510-5334310403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85436" y="10044472"/>
            <a:ext cx="8054977" cy="744256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login</a:t>
            </a:r>
            <a:r>
              <a:rPr lang="ru-RU" dirty="0"/>
              <a:t>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45" name="Текст 13">
            <a:extLst>
              <a:ext uri="{FF2B5EF4-FFF2-40B4-BE49-F238E27FC236}">
                <a16:creationId xmlns:a16="http://schemas.microsoft.com/office/drawing/2014/main" id="{DA73A827-5EA7-D841-B97C-8612663154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285435" y="10788728"/>
            <a:ext cx="8054978" cy="727248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3012DEB-307B-0F4A-9458-403810926D2A}"/>
              </a:ext>
            </a:extLst>
          </p:cNvPr>
          <p:cNvGrpSpPr/>
          <p:nvPr userDrawn="1"/>
        </p:nvGrpSpPr>
        <p:grpSpPr>
          <a:xfrm>
            <a:off x="23261604" y="-529389"/>
            <a:ext cx="4689808" cy="14486021"/>
            <a:chOff x="19850426" y="-434138"/>
            <a:chExt cx="4689808" cy="14486021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8E174B53-C8EC-DC42-AA7F-F515FEFA0DAC}"/>
                </a:ext>
              </a:extLst>
            </p:cNvPr>
            <p:cNvSpPr/>
            <p:nvPr userDrawn="1"/>
          </p:nvSpPr>
          <p:spPr>
            <a:xfrm>
              <a:off x="19850427" y="-434138"/>
              <a:ext cx="4689807" cy="14486021"/>
            </a:xfrm>
            <a:prstGeom prst="rect">
              <a:avLst/>
            </a:prstGeom>
            <a:solidFill>
              <a:srgbClr val="ECECE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7B83E014-5206-CD47-9A73-C4232569598A}"/>
                </a:ext>
              </a:extLst>
            </p:cNvPr>
            <p:cNvSpPr/>
            <p:nvPr userDrawn="1"/>
          </p:nvSpPr>
          <p:spPr>
            <a:xfrm>
              <a:off x="19850426" y="9046745"/>
              <a:ext cx="1120809" cy="476450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B7EF5BCF-03E5-DD48-A78C-080BDC44EDB9}"/>
                </a:ext>
              </a:extLst>
            </p:cNvPr>
            <p:cNvSpPr/>
            <p:nvPr userDrawn="1"/>
          </p:nvSpPr>
          <p:spPr>
            <a:xfrm>
              <a:off x="19850428" y="95251"/>
              <a:ext cx="1120807" cy="9141079"/>
            </a:xfrm>
            <a:prstGeom prst="rect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994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57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e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F6C8D39B-D58C-0445-9CFA-71520C250F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2001" y="10061096"/>
            <a:ext cx="13914087" cy="1818167"/>
          </a:xfrm>
        </p:spPr>
        <p:txBody>
          <a:bodyPr lIns="0" tIns="0" rIns="0" bIns="251999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solidFill>
                  <a:schemeClr val="tx1"/>
                </a:solidFill>
                <a:latin typeface="+mn-lt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en-US" dirty="0"/>
              <a:t>Name</a:t>
            </a:r>
            <a:r>
              <a:rPr lang="ru-RU" dirty="0"/>
              <a:t>, </a:t>
            </a:r>
            <a:r>
              <a:rPr lang="en-US" dirty="0"/>
              <a:t>position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F670BF-8E22-3E4D-9C0A-54CE30779E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3913370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2442A9E-DFCE-A54D-B33D-ED302C1A6ED5}"/>
              </a:ext>
            </a:extLst>
          </p:cNvPr>
          <p:cNvGrpSpPr/>
          <p:nvPr userDrawn="1"/>
        </p:nvGrpSpPr>
        <p:grpSpPr>
          <a:xfrm>
            <a:off x="19878675" y="0"/>
            <a:ext cx="4503737" cy="13716001"/>
            <a:chOff x="19850427" y="95251"/>
            <a:chExt cx="4503737" cy="13716001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B92EC8E-A675-FE49-869C-CB60CFF24A2B}"/>
                </a:ext>
              </a:extLst>
            </p:cNvPr>
            <p:cNvSpPr/>
            <p:nvPr userDrawn="1"/>
          </p:nvSpPr>
          <p:spPr>
            <a:xfrm>
              <a:off x="19850427" y="2478233"/>
              <a:ext cx="4503737" cy="1133301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840088F-E19A-434F-82AB-836627883ED2}"/>
                </a:ext>
              </a:extLst>
            </p:cNvPr>
            <p:cNvSpPr/>
            <p:nvPr userDrawn="1"/>
          </p:nvSpPr>
          <p:spPr>
            <a:xfrm>
              <a:off x="19850427" y="95251"/>
              <a:ext cx="4503737" cy="91410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E9F8AE-1DC6-1D40-AF58-FEF246C08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25" y="1888527"/>
            <a:ext cx="3646817" cy="8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_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2001" y="10061096"/>
            <a:ext cx="13914087" cy="1818167"/>
          </a:xfrm>
        </p:spPr>
        <p:txBody>
          <a:bodyPr lIns="0" tIns="0" rIns="0" bIns="251999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solidFill>
                  <a:srgbClr val="999998"/>
                </a:solidFill>
                <a:latin typeface="+mn-lt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ru-RU" dirty="0"/>
              <a:t>Имя и Фамилия, должность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50639F-F59F-B746-A68D-63C278D47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3913370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solidFill>
                  <a:srgbClr val="F2F2F2"/>
                </a:solidFill>
                <a:latin typeface="+mj-lt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BD891BF-0DF7-4647-BB97-86D3E06EC5C7}"/>
              </a:ext>
            </a:extLst>
          </p:cNvPr>
          <p:cNvGrpSpPr/>
          <p:nvPr userDrawn="1"/>
        </p:nvGrpSpPr>
        <p:grpSpPr>
          <a:xfrm>
            <a:off x="19878675" y="-529389"/>
            <a:ext cx="4689808" cy="14486021"/>
            <a:chOff x="19850426" y="-434138"/>
            <a:chExt cx="4689808" cy="1448602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1625A7F-AE49-424E-8836-6DA40272D882}"/>
                </a:ext>
              </a:extLst>
            </p:cNvPr>
            <p:cNvSpPr/>
            <p:nvPr userDrawn="1"/>
          </p:nvSpPr>
          <p:spPr>
            <a:xfrm>
              <a:off x="19850427" y="-434138"/>
              <a:ext cx="4689807" cy="14486021"/>
            </a:xfrm>
            <a:prstGeom prst="rect">
              <a:avLst/>
            </a:prstGeom>
            <a:solidFill>
              <a:srgbClr val="ECECE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0DBBB73-A3CD-6946-87CA-0B7C1BA1F3EB}"/>
                </a:ext>
              </a:extLst>
            </p:cNvPr>
            <p:cNvSpPr/>
            <p:nvPr userDrawn="1"/>
          </p:nvSpPr>
          <p:spPr>
            <a:xfrm>
              <a:off x="19850426" y="9046745"/>
              <a:ext cx="4689807" cy="476450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1490C7B-C34A-E44D-A9A3-3CE95669D99E}"/>
                </a:ext>
              </a:extLst>
            </p:cNvPr>
            <p:cNvSpPr/>
            <p:nvPr userDrawn="1"/>
          </p:nvSpPr>
          <p:spPr>
            <a:xfrm>
              <a:off x="19850428" y="95251"/>
              <a:ext cx="4689806" cy="9141079"/>
            </a:xfrm>
            <a:prstGeom prst="rect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CF5650-6E50-3847-ACB6-8EBE3A726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79" y="1990271"/>
            <a:ext cx="4163191" cy="8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F6C8D39B-D58C-0445-9CFA-71520C250F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2001" y="10061096"/>
            <a:ext cx="13914087" cy="1818167"/>
          </a:xfrm>
        </p:spPr>
        <p:txBody>
          <a:bodyPr lIns="0" tIns="0" rIns="0" bIns="251999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solidFill>
                  <a:srgbClr val="999998"/>
                </a:solidFill>
                <a:latin typeface="+mn-lt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en-US" dirty="0"/>
              <a:t>Name</a:t>
            </a:r>
            <a:r>
              <a:rPr lang="ru-RU" dirty="0"/>
              <a:t>, </a:t>
            </a:r>
            <a:r>
              <a:rPr lang="en-US" dirty="0"/>
              <a:t>position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F670BF-8E22-3E4D-9C0A-54CE30779E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3913370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solidFill>
                  <a:srgbClr val="F2F2F2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6A64A5-95FE-2349-A759-2F2EF6F6D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25" y="1888527"/>
            <a:ext cx="3646818" cy="862057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7664970-B930-354B-8284-CB86AFC13E0E}"/>
              </a:ext>
            </a:extLst>
          </p:cNvPr>
          <p:cNvGrpSpPr/>
          <p:nvPr userDrawn="1"/>
        </p:nvGrpSpPr>
        <p:grpSpPr>
          <a:xfrm>
            <a:off x="19878675" y="-529389"/>
            <a:ext cx="4689808" cy="14486021"/>
            <a:chOff x="19850426" y="-434138"/>
            <a:chExt cx="4689808" cy="1448602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0D83A03F-474B-E14A-B571-50CBC150677C}"/>
                </a:ext>
              </a:extLst>
            </p:cNvPr>
            <p:cNvSpPr/>
            <p:nvPr userDrawn="1"/>
          </p:nvSpPr>
          <p:spPr>
            <a:xfrm>
              <a:off x="19850427" y="-434138"/>
              <a:ext cx="4689807" cy="14486021"/>
            </a:xfrm>
            <a:prstGeom prst="rect">
              <a:avLst/>
            </a:prstGeom>
            <a:solidFill>
              <a:srgbClr val="ECECE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7071DFEA-F02C-D844-8E68-126AFBFC458F}"/>
                </a:ext>
              </a:extLst>
            </p:cNvPr>
            <p:cNvSpPr/>
            <p:nvPr userDrawn="1"/>
          </p:nvSpPr>
          <p:spPr>
            <a:xfrm>
              <a:off x="19850426" y="9046745"/>
              <a:ext cx="4689807" cy="476450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F4442A6-B6F7-6F42-84EB-80B1E73F773F}"/>
                </a:ext>
              </a:extLst>
            </p:cNvPr>
            <p:cNvSpPr/>
            <p:nvPr userDrawn="1"/>
          </p:nvSpPr>
          <p:spPr>
            <a:xfrm>
              <a:off x="19850428" y="95251"/>
              <a:ext cx="4689806" cy="9141079"/>
            </a:xfrm>
            <a:prstGeom prst="rect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3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92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2001" y="915889"/>
            <a:ext cx="18308288" cy="1085949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4800">
                <a:solidFill>
                  <a:srgbClr val="999998"/>
                </a:solidFill>
                <a:latin typeface="+mn-lt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18877E-EFDC-BB45-AB21-136CBDAED2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8308288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24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19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rgbClr val="999998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rgbClr val="999998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87600" y="547141"/>
            <a:ext cx="21232812" cy="2554323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1587600" y="3431440"/>
            <a:ext cx="21224775" cy="88177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  <a:p>
            <a:pPr lvl="1"/>
            <a:r>
              <a:rPr lang="ru-RU" dirty="0"/>
              <a:t>Ключевая мысль</a:t>
            </a:r>
          </a:p>
          <a:p>
            <a:pPr lvl="1"/>
            <a:endParaRPr lang="ru-RU" dirty="0"/>
          </a:p>
          <a:p>
            <a:pPr lvl="2"/>
            <a:r>
              <a:rPr lang="ru-RU" dirty="0"/>
              <a:t>Маркированный список</a:t>
            </a:r>
          </a:p>
          <a:p>
            <a:pPr lvl="2"/>
            <a:endParaRPr lang="ru-RU" dirty="0"/>
          </a:p>
          <a:p>
            <a:pPr lvl="3"/>
            <a:r>
              <a:rPr lang="ru-RU" dirty="0"/>
              <a:t>Нумерованный список</a:t>
            </a:r>
          </a:p>
          <a:p>
            <a:pPr lvl="3"/>
            <a:endParaRPr lang="ru-RU" dirty="0"/>
          </a:p>
          <a:p>
            <a:pPr lvl="4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6577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28" r:id="rId2"/>
    <p:sldLayoutId id="2147483888" r:id="rId3"/>
    <p:sldLayoutId id="2147483908" r:id="rId4"/>
    <p:sldLayoutId id="2147483927" r:id="rId5"/>
    <p:sldLayoutId id="2147483889" r:id="rId6"/>
    <p:sldLayoutId id="2147483953" r:id="rId7"/>
    <p:sldLayoutId id="2147483954" r:id="rId8"/>
    <p:sldLayoutId id="2147483866" r:id="rId9"/>
    <p:sldLayoutId id="2147483909" r:id="rId10"/>
    <p:sldLayoutId id="2147483912" r:id="rId11"/>
    <p:sldLayoutId id="2147483890" r:id="rId12"/>
    <p:sldLayoutId id="2147483955" r:id="rId13"/>
    <p:sldLayoutId id="2147483867" r:id="rId14"/>
    <p:sldLayoutId id="2147483943" r:id="rId15"/>
    <p:sldLayoutId id="2147483944" r:id="rId16"/>
    <p:sldLayoutId id="2147483948" r:id="rId17"/>
    <p:sldLayoutId id="2147483949" r:id="rId18"/>
    <p:sldLayoutId id="2147483896" r:id="rId19"/>
    <p:sldLayoutId id="2147483930" r:id="rId20"/>
    <p:sldLayoutId id="2147483897" r:id="rId21"/>
    <p:sldLayoutId id="2147483950" r:id="rId22"/>
    <p:sldLayoutId id="2147483945" r:id="rId23"/>
    <p:sldLayoutId id="2147483939" r:id="rId24"/>
    <p:sldLayoutId id="2147483947" r:id="rId25"/>
    <p:sldLayoutId id="2147483942" r:id="rId26"/>
    <p:sldLayoutId id="2147483898" r:id="rId27"/>
    <p:sldLayoutId id="2147483899" r:id="rId28"/>
    <p:sldLayoutId id="2147483900" r:id="rId29"/>
    <p:sldLayoutId id="2147483901" r:id="rId30"/>
    <p:sldLayoutId id="2147483902" r:id="rId31"/>
    <p:sldLayoutId id="2147483916" r:id="rId32"/>
    <p:sldLayoutId id="2147483903" r:id="rId33"/>
    <p:sldLayoutId id="2147483914" r:id="rId34"/>
    <p:sldLayoutId id="2147483904" r:id="rId35"/>
    <p:sldLayoutId id="2147483905" r:id="rId36"/>
    <p:sldLayoutId id="2147483920" r:id="rId37"/>
    <p:sldLayoutId id="2147483921" r:id="rId38"/>
    <p:sldLayoutId id="2147483922" r:id="rId39"/>
    <p:sldLayoutId id="2147483923" r:id="rId40"/>
    <p:sldLayoutId id="2147483924" r:id="rId41"/>
    <p:sldLayoutId id="2147483925" r:id="rId42"/>
    <p:sldLayoutId id="2147483926" r:id="rId43"/>
    <p:sldLayoutId id="2147483917" r:id="rId44"/>
    <p:sldLayoutId id="2147483913" r:id="rId45"/>
    <p:sldLayoutId id="2147483906" r:id="rId46"/>
    <p:sldLayoutId id="2147483935" r:id="rId47"/>
    <p:sldLayoutId id="2147483941" r:id="rId48"/>
    <p:sldLayoutId id="2147483940" r:id="rId49"/>
    <p:sldLayoutId id="2147483894" r:id="rId50"/>
    <p:sldLayoutId id="2147483918" r:id="rId51"/>
    <p:sldLayoutId id="2147483951" r:id="rId52"/>
    <p:sldLayoutId id="2147483952" r:id="rId53"/>
    <p:sldLayoutId id="2147483919" r:id="rId54"/>
  </p:sldLayoutIdLst>
  <p:hf hdr="0" dt="0"/>
  <p:txStyles>
    <p:titleStyle>
      <a:lvl1pPr marL="0" algn="l" defTabSz="1828619" rtl="0" eaLnBrk="1" latinLnBrk="0" hangingPunct="1">
        <a:lnSpc>
          <a:spcPct val="100000"/>
        </a:lnSpc>
        <a:spcBef>
          <a:spcPct val="0"/>
        </a:spcBef>
        <a:buNone/>
        <a:defRPr sz="7200" b="1" kern="1200">
          <a:solidFill>
            <a:srgbClr val="F2F2F2"/>
          </a:solidFill>
          <a:latin typeface="+mj-lt"/>
          <a:ea typeface="+mj-ea"/>
          <a:cs typeface="+mj-cs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>
          <a:solidFill>
            <a:srgbClr val="F2F2F2"/>
          </a:solidFill>
          <a:latin typeface="+mn-lt"/>
          <a:ea typeface="+mn-ea"/>
          <a:cs typeface="+mn-cs"/>
        </a:defRPr>
      </a:lvl1pPr>
      <a:lvl2pPr marL="720000" indent="-719964" algn="l" defTabSz="190790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20000"/>
        <a:buFont typeface="Arial Unicode MS" panose="020B0604020202020204" pitchFamily="34" charset="-128"/>
        <a:buChar char="▎"/>
        <a:defRPr sz="3200" b="1" kern="1200" baseline="0">
          <a:solidFill>
            <a:srgbClr val="F2F2F2"/>
          </a:solidFill>
          <a:latin typeface="+mn-lt"/>
          <a:ea typeface="+mn-ea"/>
          <a:cs typeface="+mn-cs"/>
        </a:defRPr>
      </a:lvl2pPr>
      <a:lvl3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50000"/>
        <a:buFont typeface="Arial" panose="020B0604020202020204" pitchFamily="34" charset="0"/>
        <a:buChar char="›"/>
        <a:tabLst/>
        <a:defRPr sz="3200" kern="1200">
          <a:solidFill>
            <a:srgbClr val="F2F2F2"/>
          </a:solidFill>
          <a:latin typeface="+mn-lt"/>
          <a:ea typeface="+mn-ea"/>
          <a:cs typeface="+mn-cs"/>
        </a:defRPr>
      </a:lvl3pPr>
      <a:lvl4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tabLst/>
        <a:defRPr sz="3200" kern="1200">
          <a:solidFill>
            <a:srgbClr val="F2F2F2"/>
          </a:solidFill>
          <a:latin typeface="+mn-lt"/>
          <a:ea typeface="+mn-ea"/>
          <a:cs typeface="+mn-cs"/>
        </a:defRPr>
      </a:lvl4pPr>
      <a:lvl5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 baseline="0">
          <a:solidFill>
            <a:srgbClr val="F2F2F2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62">
          <p15:clr>
            <a:srgbClr val="F26B43"/>
          </p15:clr>
        </p15:guide>
        <p15:guide id="2" pos="6531">
          <p15:clr>
            <a:srgbClr val="F26B43"/>
          </p15:clr>
        </p15:guide>
        <p15:guide id="3" pos="6298">
          <p15:clr>
            <a:srgbClr val="F26B43"/>
          </p15:clr>
        </p15:guide>
        <p15:guide id="4" pos="6067">
          <p15:clr>
            <a:srgbClr val="F26B43"/>
          </p15:clr>
        </p15:guide>
        <p15:guide id="5" pos="5834">
          <p15:clr>
            <a:srgbClr val="F26B43"/>
          </p15:clr>
        </p15:guide>
        <p15:guide id="6" pos="5603">
          <p15:clr>
            <a:srgbClr val="F26B43"/>
          </p15:clr>
        </p15:guide>
        <p15:guide id="8" pos="5148">
          <p15:clr>
            <a:srgbClr val="F26B43"/>
          </p15:clr>
        </p15:guide>
        <p15:guide id="9" pos="4915">
          <p15:clr>
            <a:srgbClr val="F26B43"/>
          </p15:clr>
        </p15:guide>
        <p15:guide id="10" pos="4682">
          <p15:clr>
            <a:srgbClr val="F26B43"/>
          </p15:clr>
        </p15:guide>
        <p15:guide id="11" pos="4451">
          <p15:clr>
            <a:srgbClr val="F26B43"/>
          </p15:clr>
        </p15:guide>
        <p15:guide id="12" pos="4218">
          <p15:clr>
            <a:srgbClr val="F26B43"/>
          </p15:clr>
        </p15:guide>
        <p15:guide id="13" pos="3763">
          <p15:clr>
            <a:srgbClr val="F26B43"/>
          </p15:clr>
        </p15:guide>
        <p15:guide id="14" pos="3994">
          <p15:clr>
            <a:srgbClr val="F26B43"/>
          </p15:clr>
        </p15:guide>
        <p15:guide id="15" pos="3530">
          <p15:clr>
            <a:srgbClr val="F26B43"/>
          </p15:clr>
        </p15:guide>
        <p15:guide id="16" pos="3299">
          <p15:clr>
            <a:srgbClr val="F26B43"/>
          </p15:clr>
        </p15:guide>
        <p15:guide id="17" pos="2835">
          <p15:clr>
            <a:srgbClr val="F26B43"/>
          </p15:clr>
        </p15:guide>
        <p15:guide id="19" pos="2611">
          <p15:clr>
            <a:srgbClr val="F26B43"/>
          </p15:clr>
        </p15:guide>
        <p15:guide id="20" pos="2378">
          <p15:clr>
            <a:srgbClr val="F26B43"/>
          </p15:clr>
        </p15:guide>
        <p15:guide id="21" pos="2147">
          <p15:clr>
            <a:srgbClr val="F26B43"/>
          </p15:clr>
        </p15:guide>
        <p15:guide id="25" pos="6986">
          <p15:clr>
            <a:srgbClr val="F26B43"/>
          </p15:clr>
        </p15:guide>
        <p15:guide id="27" pos="7219">
          <p15:clr>
            <a:srgbClr val="F26B43"/>
          </p15:clr>
        </p15:guide>
        <p15:guide id="29" pos="7913">
          <p15:clr>
            <a:srgbClr val="F26B43"/>
          </p15:clr>
        </p15:guide>
        <p15:guide id="30" pos="8146">
          <p15:clr>
            <a:srgbClr val="F26B43"/>
          </p15:clr>
        </p15:guide>
        <p15:guide id="31" pos="8372">
          <p15:clr>
            <a:srgbClr val="F26B43"/>
          </p15:clr>
        </p15:guide>
        <p15:guide id="32" pos="8602">
          <p15:clr>
            <a:srgbClr val="F26B43"/>
          </p15:clr>
        </p15:guide>
        <p15:guide id="33" pos="9529">
          <p15:clr>
            <a:srgbClr val="F26B43"/>
          </p15:clr>
        </p15:guide>
        <p15:guide id="34" pos="8834">
          <p15:clr>
            <a:srgbClr val="F26B43"/>
          </p15:clr>
        </p15:guide>
        <p15:guide id="35" pos="9754">
          <p15:clr>
            <a:srgbClr val="F26B43"/>
          </p15:clr>
        </p15:guide>
        <p15:guide id="36" pos="10681">
          <p15:clr>
            <a:srgbClr val="F26B43"/>
          </p15:clr>
        </p15:guide>
        <p15:guide id="38" pos="10218">
          <p15:clr>
            <a:srgbClr val="F26B43"/>
          </p15:clr>
        </p15:guide>
        <p15:guide id="39" pos="12522">
          <p15:clr>
            <a:srgbClr val="F26B43"/>
          </p15:clr>
        </p15:guide>
        <p15:guide id="40" pos="10450">
          <p15:clr>
            <a:srgbClr val="F26B43"/>
          </p15:clr>
        </p15:guide>
        <p15:guide id="41" pos="10909" userDrawn="1">
          <p15:clr>
            <a:srgbClr val="F26B43"/>
          </p15:clr>
        </p15:guide>
        <p15:guide id="42" pos="11138">
          <p15:clr>
            <a:srgbClr val="F26B43"/>
          </p15:clr>
        </p15:guide>
        <p15:guide id="44" pos="11370">
          <p15:clr>
            <a:srgbClr val="F26B43"/>
          </p15:clr>
        </p15:guide>
        <p15:guide id="45" pos="11602">
          <p15:clr>
            <a:srgbClr val="F26B43"/>
          </p15:clr>
        </p15:guide>
        <p15:guide id="47" pos="11833">
          <p15:clr>
            <a:srgbClr val="F26B43"/>
          </p15:clr>
        </p15:guide>
        <p15:guide id="48" orient="horz" pos="4260">
          <p15:clr>
            <a:srgbClr val="F26B43"/>
          </p15:clr>
        </p15:guide>
        <p15:guide id="49" orient="horz" pos="4027">
          <p15:clr>
            <a:srgbClr val="F26B43"/>
          </p15:clr>
        </p15:guide>
        <p15:guide id="50" orient="horz" pos="3796" userDrawn="1">
          <p15:clr>
            <a:srgbClr val="F26B43"/>
          </p15:clr>
        </p15:guide>
        <p15:guide id="51" orient="horz" pos="3107" userDrawn="1">
          <p15:clr>
            <a:srgbClr val="F26B43"/>
          </p15:clr>
        </p15:guide>
        <p15:guide id="52" orient="horz" pos="2875" userDrawn="1">
          <p15:clr>
            <a:srgbClr val="F26B43"/>
          </p15:clr>
        </p15:guide>
        <p15:guide id="53" orient="horz" pos="2641">
          <p15:clr>
            <a:srgbClr val="F26B43"/>
          </p15:clr>
        </p15:guide>
        <p15:guide id="54" orient="horz" pos="2408" userDrawn="1">
          <p15:clr>
            <a:srgbClr val="F26B43"/>
          </p15:clr>
        </p15:guide>
        <p15:guide id="57" orient="horz" pos="1723">
          <p15:clr>
            <a:srgbClr val="F26B43"/>
          </p15:clr>
        </p15:guide>
        <p15:guide id="62" orient="horz" pos="4494">
          <p15:clr>
            <a:srgbClr val="F26B43"/>
          </p15:clr>
        </p15:guide>
        <p15:guide id="63" orient="horz" pos="4722">
          <p15:clr>
            <a:srgbClr val="F26B43"/>
          </p15:clr>
        </p15:guide>
        <p15:guide id="64" orient="horz" pos="5179">
          <p15:clr>
            <a:srgbClr val="F26B43"/>
          </p15:clr>
        </p15:guide>
        <p15:guide id="65" orient="horz" pos="5412">
          <p15:clr>
            <a:srgbClr val="F26B43"/>
          </p15:clr>
        </p15:guide>
        <p15:guide id="66" orient="horz" pos="5635" userDrawn="1">
          <p15:clr>
            <a:srgbClr val="F26B43"/>
          </p15:clr>
        </p15:guide>
        <p15:guide id="67" orient="horz" pos="5874">
          <p15:clr>
            <a:srgbClr val="F26B43"/>
          </p15:clr>
        </p15:guide>
        <p15:guide id="68" orient="horz" pos="6097">
          <p15:clr>
            <a:srgbClr val="F26B43"/>
          </p15:clr>
        </p15:guide>
        <p15:guide id="69" orient="horz" pos="6331">
          <p15:clr>
            <a:srgbClr val="F26B43"/>
          </p15:clr>
        </p15:guide>
        <p15:guide id="70" orient="horz" pos="6564">
          <p15:clr>
            <a:srgbClr val="F26B43"/>
          </p15:clr>
        </p15:guide>
        <p15:guide id="71" orient="horz" pos="6792">
          <p15:clr>
            <a:srgbClr val="F26B43"/>
          </p15:clr>
        </p15:guide>
        <p15:guide id="72" orient="horz" pos="7483">
          <p15:clr>
            <a:srgbClr val="F26B43"/>
          </p15:clr>
        </p15:guide>
        <p15:guide id="73" orient="horz" pos="7254">
          <p15:clr>
            <a:srgbClr val="F26B43"/>
          </p15:clr>
        </p15:guide>
        <p15:guide id="74" orient="horz" pos="7026">
          <p15:clr>
            <a:srgbClr val="F26B43"/>
          </p15:clr>
        </p15:guide>
        <p15:guide id="75" pos="7450">
          <p15:clr>
            <a:srgbClr val="F26B43"/>
          </p15:clr>
        </p15:guide>
        <p15:guide id="76" orient="horz" pos="3559">
          <p15:clr>
            <a:srgbClr val="F26B43"/>
          </p15:clr>
        </p15:guide>
        <p15:guide id="77" orient="horz" pos="3338" userDrawn="1">
          <p15:clr>
            <a:srgbClr val="F26B43"/>
          </p15:clr>
        </p15:guide>
        <p15:guide id="78" orient="horz" pos="4945">
          <p15:clr>
            <a:srgbClr val="F26B43"/>
          </p15:clr>
        </p15:guide>
        <p15:guide id="79" pos="1912" userDrawn="1">
          <p15:clr>
            <a:srgbClr val="F26B43"/>
          </p15:clr>
        </p15:guide>
        <p15:guide id="80" pos="1681" userDrawn="1">
          <p15:clr>
            <a:srgbClr val="F26B43"/>
          </p15:clr>
        </p15:guide>
        <p15:guide id="81" pos="1450">
          <p15:clr>
            <a:srgbClr val="F26B43"/>
          </p15:clr>
        </p15:guide>
        <p15:guide id="87" pos="12065">
          <p15:clr>
            <a:srgbClr val="F26B43"/>
          </p15:clr>
        </p15:guide>
        <p15:guide id="89" pos="12754">
          <p15:clr>
            <a:srgbClr val="F26B43"/>
          </p15:clr>
        </p15:guide>
        <p15:guide id="90" pos="12985">
          <p15:clr>
            <a:srgbClr val="F26B43"/>
          </p15:clr>
        </p15:guide>
        <p15:guide id="92" pos="13217">
          <p15:clr>
            <a:srgbClr val="F26B43"/>
          </p15:clr>
        </p15:guide>
        <p15:guide id="93" orient="horz" pos="793">
          <p15:clr>
            <a:srgbClr val="F26B43"/>
          </p15:clr>
        </p15:guide>
        <p15:guide id="94" pos="13449">
          <p15:clr>
            <a:srgbClr val="F26B43"/>
          </p15:clr>
        </p15:guide>
        <p15:guide id="95" pos="13681">
          <p15:clr>
            <a:srgbClr val="F26B43"/>
          </p15:clr>
        </p15:guide>
        <p15:guide id="96" pos="13906">
          <p15:clr>
            <a:srgbClr val="F26B43"/>
          </p15:clr>
        </p15:guide>
        <p15:guide id="97" pos="14141">
          <p15:clr>
            <a:srgbClr val="F26B43"/>
          </p15:clr>
        </p15:guide>
        <p15:guide id="101" pos="9066">
          <p15:clr>
            <a:srgbClr val="F26B43"/>
          </p15:clr>
        </p15:guide>
        <p15:guide id="102" pos="9298">
          <p15:clr>
            <a:srgbClr val="F26B43"/>
          </p15:clr>
        </p15:guide>
        <p15:guide id="104" orient="horz" pos="1261">
          <p15:clr>
            <a:srgbClr val="F26B43"/>
          </p15:clr>
        </p15:guide>
        <p15:guide id="108" orient="horz" pos="7716">
          <p15:clr>
            <a:srgbClr val="F26B43"/>
          </p15:clr>
        </p15:guide>
        <p15:guide id="109" orient="horz" pos="1027">
          <p15:clr>
            <a:srgbClr val="F26B43"/>
          </p15:clr>
        </p15:guide>
        <p15:guide id="111" orient="horz" pos="1494">
          <p15:clr>
            <a:srgbClr val="F26B43"/>
          </p15:clr>
        </p15:guide>
        <p15:guide id="112" pos="1226">
          <p15:clr>
            <a:srgbClr val="F26B43"/>
          </p15:clr>
        </p15:guide>
        <p15:guide id="113" pos="995">
          <p15:clr>
            <a:srgbClr val="F26B43"/>
          </p15:clr>
        </p15:guide>
        <p15:guide id="118" orient="horz" pos="2177" userDrawn="1">
          <p15:clr>
            <a:srgbClr val="F26B43"/>
          </p15:clr>
        </p15:guide>
        <p15:guide id="122" pos="14370">
          <p15:clr>
            <a:srgbClr val="F26B43"/>
          </p15:clr>
        </p15:guide>
        <p15:guide id="123" orient="horz" pos="571">
          <p15:clr>
            <a:srgbClr val="F26B43"/>
          </p15:clr>
        </p15:guide>
        <p15:guide id="124" orient="horz" pos="8178">
          <p15:clr>
            <a:srgbClr val="F26B43"/>
          </p15:clr>
        </p15:guide>
        <p15:guide id="125" orient="horz" pos="7946" userDrawn="1">
          <p15:clr>
            <a:srgbClr val="F26B43"/>
          </p15:clr>
        </p15:guide>
        <p15:guide id="126" orient="horz" pos="19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10">
            <a:extLst>
              <a:ext uri="{FF2B5EF4-FFF2-40B4-BE49-F238E27FC236}">
                <a16:creationId xmlns:a16="http://schemas.microsoft.com/office/drawing/2014/main" id="{ADC40C75-D743-DD40-B3E3-247C57C128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latin typeface="Yandex Sans Text" pitchFamily="2" charset="0"/>
              </a:rPr>
              <a:t>Дарья Золотухина, директор по маркетингу </a:t>
            </a:r>
            <a:r>
              <a:rPr lang="ru-RU" dirty="0" err="1">
                <a:latin typeface="Yandex Sans Text" pitchFamily="2" charset="0"/>
              </a:rPr>
              <a:t>Яндек</a:t>
            </a:r>
            <a:r>
              <a:rPr lang="en-US" dirty="0">
                <a:latin typeface="Yandex Sans Text" pitchFamily="2" charset="0"/>
              </a:rPr>
              <a:t>c.</a:t>
            </a:r>
            <a:r>
              <a:rPr lang="ru-RU" dirty="0">
                <a:latin typeface="Yandex Sans Text" pitchFamily="2" charset="0"/>
              </a:rPr>
              <a:t>Такси 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DC34F71-DF7F-EB46-AAB2-54A143C7E6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0" dirty="0">
                <a:latin typeface="Yandex Sans Text Light" panose="02000000000000000000" pitchFamily="2" charset="0"/>
              </a:rPr>
              <a:t>Стратегия «48 часов» </a:t>
            </a:r>
          </a:p>
        </p:txBody>
      </p:sp>
    </p:spTree>
    <p:extLst>
      <p:ext uri="{BB962C8B-B14F-4D97-AF65-F5344CB8AC3E}">
        <p14:creationId xmlns:p14="http://schemas.microsoft.com/office/powerpoint/2010/main" val="3920833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F335D-983A-8949-99D5-DBDAEED4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Yandex Sans Text" pitchFamily="2" charset="0"/>
              </a:rPr>
              <a:t>Внезапная смена стратегий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10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0C0450-C8C3-844B-8BB9-A08073D1F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587600" y="2690844"/>
            <a:ext cx="18939103" cy="110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9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F335D-983A-8949-99D5-DBDAEED4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553" y="4285424"/>
            <a:ext cx="21232812" cy="6714270"/>
          </a:xfrm>
        </p:spPr>
        <p:txBody>
          <a:bodyPr/>
          <a:lstStyle/>
          <a:p>
            <a:r>
              <a:rPr lang="ru-RU" sz="6000" b="0" dirty="0">
                <a:latin typeface="Yandex Sans Text Light" panose="02000000000000000000" pitchFamily="2" charset="0"/>
              </a:rPr>
              <a:t>внезапная смена стратегий  –</a:t>
            </a:r>
            <a:r>
              <a:rPr lang="en-US" sz="6000" b="0" dirty="0">
                <a:latin typeface="Yandex Sans Text Light" panose="02000000000000000000" pitchFamily="2" charset="0"/>
              </a:rPr>
              <a:t>&gt; </a:t>
            </a:r>
            <a:br>
              <a:rPr lang="ru-RU" sz="6000" b="0" dirty="0">
                <a:latin typeface="Yandex Sans Text Light" panose="02000000000000000000" pitchFamily="2" charset="0"/>
              </a:rPr>
            </a:br>
            <a:r>
              <a:rPr lang="ru-RU" sz="6000" b="0" dirty="0">
                <a:latin typeface="Yandex Sans Text Light" panose="02000000000000000000" pitchFamily="2" charset="0"/>
              </a:rPr>
              <a:t>смена парадигмы для пользователя и водителя –</a:t>
            </a:r>
            <a:r>
              <a:rPr lang="en-US" sz="6000" b="0" dirty="0">
                <a:latin typeface="Yandex Sans Text Light" panose="02000000000000000000" pitchFamily="2" charset="0"/>
              </a:rPr>
              <a:t>&gt; </a:t>
            </a:r>
            <a:br>
              <a:rPr lang="en-US" sz="6000" b="0" dirty="0">
                <a:latin typeface="Yandex Sans Text Light" panose="02000000000000000000" pitchFamily="2" charset="0"/>
              </a:rPr>
            </a:br>
            <a:r>
              <a:rPr lang="ru-RU" sz="6000" b="0" dirty="0">
                <a:latin typeface="Yandex Sans Text Light" panose="02000000000000000000" pitchFamily="2" charset="0"/>
              </a:rPr>
              <a:t>новые привычки –</a:t>
            </a:r>
            <a:r>
              <a:rPr lang="en-US" sz="6000" b="0" dirty="0">
                <a:latin typeface="Yandex Sans Text Light" panose="02000000000000000000" pitchFamily="2" charset="0"/>
              </a:rPr>
              <a:t>&gt;</a:t>
            </a:r>
            <a:r>
              <a:rPr lang="ru-RU" sz="6000" b="0" dirty="0">
                <a:latin typeface="Yandex Sans Text Light" panose="02000000000000000000" pitchFamily="2" charset="0"/>
              </a:rPr>
              <a:t> </a:t>
            </a:r>
            <a:br>
              <a:rPr lang="ru-RU" sz="6000" b="0" dirty="0">
                <a:latin typeface="Yandex Sans Text Light" panose="02000000000000000000" pitchFamily="2" charset="0"/>
              </a:rPr>
            </a:br>
            <a:r>
              <a:rPr lang="ru-RU" sz="6000" b="0" dirty="0">
                <a:latin typeface="Yandex Sans Text Light" panose="02000000000000000000" pitchFamily="2" charset="0"/>
              </a:rPr>
              <a:t>новая профессиональная идентичность</a:t>
            </a:r>
            <a:br>
              <a:rPr lang="ru-RU" sz="6000" b="0" dirty="0">
                <a:latin typeface="Yandex Sans Text Light" panose="02000000000000000000" pitchFamily="2" charset="0"/>
              </a:rPr>
            </a:br>
            <a:endParaRPr lang="ru-RU" sz="6000" b="0" dirty="0">
              <a:latin typeface="Yandex Sans Text Light" panose="02000000000000000000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11</a:t>
            </a:fld>
            <a:endParaRPr lang="ru-RU" dirty="0">
              <a:latin typeface="Yandex Sans Text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59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F335D-983A-8949-99D5-DBDAEED4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Yandex Sans Text" pitchFamily="2" charset="0"/>
              </a:rPr>
              <a:t>Внезапная смена стратегий</a:t>
            </a:r>
            <a:r>
              <a:rPr lang="en-US" b="0" dirty="0">
                <a:latin typeface="Yandex Sans Text" pitchFamily="2" charset="0"/>
              </a:rPr>
              <a:t>: </a:t>
            </a:r>
            <a:r>
              <a:rPr lang="ru-RU" b="0" dirty="0">
                <a:latin typeface="Yandex Sans Text" pitchFamily="2" charset="0"/>
              </a:rPr>
              <a:t>Яндекс</a:t>
            </a:r>
            <a:r>
              <a:rPr lang="en-US" b="0" dirty="0">
                <a:latin typeface="Yandex Sans Text" pitchFamily="2" charset="0"/>
              </a:rPr>
              <a:t>.</a:t>
            </a:r>
            <a:r>
              <a:rPr lang="ru-RU" b="0" dirty="0">
                <a:latin typeface="Yandex Sans Text" pitchFamily="2" charset="0"/>
              </a:rPr>
              <a:t>Лавка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12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4E8D1D-243B-5642-A468-929D1C2A1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" y="3630706"/>
            <a:ext cx="6332934" cy="1371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C5A4D9-A4DA-6941-B34C-6F40E7F75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441" y="3630706"/>
            <a:ext cx="6332934" cy="1371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79CC8C-CC17-4D42-B133-D094035A4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539" y="3630706"/>
            <a:ext cx="6332934" cy="13716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221E519-1521-1844-BD34-A25989034526}"/>
              </a:ext>
            </a:extLst>
          </p:cNvPr>
          <p:cNvSpPr/>
          <p:nvPr/>
        </p:nvSpPr>
        <p:spPr>
          <a:xfrm>
            <a:off x="1587600" y="2493106"/>
            <a:ext cx="4297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Yandex Sans Text Light" panose="02000000000000000000" pitchFamily="2" charset="0"/>
              </a:rPr>
              <a:t>Начало карантина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B4D69C-2401-B545-A357-4B2004A80CAC}"/>
              </a:ext>
            </a:extLst>
          </p:cNvPr>
          <p:cNvSpPr/>
          <p:nvPr/>
        </p:nvSpPr>
        <p:spPr>
          <a:xfrm>
            <a:off x="9037539" y="2493106"/>
            <a:ext cx="2922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Yandex Sans Text Light" panose="02000000000000000000" pitchFamily="2" charset="0"/>
              </a:rPr>
              <a:t>Конец марта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9D7B42-64BA-F54E-9604-DA6CED1025C7}"/>
              </a:ext>
            </a:extLst>
          </p:cNvPr>
          <p:cNvSpPr/>
          <p:nvPr/>
        </p:nvSpPr>
        <p:spPr>
          <a:xfrm>
            <a:off x="16479441" y="2216107"/>
            <a:ext cx="59827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Yandex Sans Text Light" panose="02000000000000000000" pitchFamily="2" charset="0"/>
              </a:rPr>
              <a:t>Начало апреля</a:t>
            </a:r>
            <a:r>
              <a:rPr lang="en-US" dirty="0">
                <a:solidFill>
                  <a:schemeClr val="bg1"/>
                </a:solidFill>
                <a:latin typeface="Yandex Sans Text Light" panose="02000000000000000000" pitchFamily="2" charset="0"/>
              </a:rPr>
              <a:t>, </a:t>
            </a:r>
            <a:endParaRPr lang="ru-RU" dirty="0">
              <a:solidFill>
                <a:schemeClr val="bg1"/>
              </a:solidFill>
              <a:latin typeface="Yandex Sans Text Light" panose="02000000000000000000" pitchFamily="2" charset="0"/>
            </a:endParaRPr>
          </a:p>
          <a:p>
            <a:r>
              <a:rPr lang="ru-RU" dirty="0">
                <a:solidFill>
                  <a:schemeClr val="bg1"/>
                </a:solidFill>
                <a:latin typeface="Yandex Sans Text Light" panose="02000000000000000000" pitchFamily="2" charset="0"/>
              </a:rPr>
              <a:t>рост на десятки процентов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93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468DF2-D273-0441-A24B-9454D52F7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19" y="1568150"/>
            <a:ext cx="5063425" cy="1045352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13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943AE1-CEB6-6044-A4D1-CB54DE1A4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71" y="908943"/>
            <a:ext cx="5914778" cy="1154157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9A89A28-A515-354B-A2A3-527FC3F346C7}"/>
              </a:ext>
            </a:extLst>
          </p:cNvPr>
          <p:cNvSpPr/>
          <p:nvPr/>
        </p:nvSpPr>
        <p:spPr>
          <a:xfrm>
            <a:off x="15126197" y="1568150"/>
            <a:ext cx="713368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Рост</a:t>
            </a:r>
            <a:r>
              <a:rPr lang="en-US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доли заказов с чаевыми </a:t>
            </a:r>
          </a:p>
          <a:p>
            <a:r>
              <a:rPr lang="ru-RU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почти в 2</a:t>
            </a:r>
            <a:r>
              <a:rPr lang="en-US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-3 </a:t>
            </a:r>
            <a:r>
              <a:rPr lang="ru-RU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 раза</a:t>
            </a:r>
            <a:r>
              <a:rPr lang="en-US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: </a:t>
            </a:r>
            <a:r>
              <a:rPr lang="ru-RU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до 12</a:t>
            </a:r>
            <a:r>
              <a:rPr lang="en-US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%  </a:t>
            </a:r>
            <a:endParaRPr lang="ru-RU" sz="4000" dirty="0">
              <a:solidFill>
                <a:schemeClr val="bg1"/>
              </a:solidFill>
              <a:latin typeface="Yandex Sans Text Light" panose="02000000000000000000" pitchFamily="2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в целом</a:t>
            </a:r>
            <a:r>
              <a:rPr lang="en-US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, </a:t>
            </a:r>
            <a:endParaRPr lang="ru-RU" sz="4000" dirty="0">
              <a:solidFill>
                <a:schemeClr val="bg1"/>
              </a:solidFill>
              <a:latin typeface="Yandex Sans Text Light" panose="02000000000000000000" pitchFamily="2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до 20</a:t>
            </a:r>
            <a:r>
              <a:rPr lang="en-US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% </a:t>
            </a:r>
            <a:r>
              <a:rPr lang="ru-RU" sz="4000" dirty="0">
                <a:solidFill>
                  <a:schemeClr val="bg1"/>
                </a:solidFill>
                <a:latin typeface="Yandex Sans Text Light" panose="02000000000000000000" pitchFamily="2" charset="0"/>
              </a:rPr>
              <a:t>в избранных городах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47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F335D-983A-8949-99D5-DBDAEED4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Yandex Sans Text" pitchFamily="2" charset="0"/>
              </a:rPr>
              <a:t>Внезапная смена стратегий</a:t>
            </a:r>
            <a:r>
              <a:rPr lang="en-US" b="0" dirty="0">
                <a:latin typeface="Yandex Sans Text" pitchFamily="2" charset="0"/>
              </a:rPr>
              <a:t>: c</a:t>
            </a:r>
            <a:r>
              <a:rPr lang="ru-RU" b="0" dirty="0" err="1">
                <a:latin typeface="Yandex Sans Text" pitchFamily="2" charset="0"/>
              </a:rPr>
              <a:t>уперприложение</a:t>
            </a:r>
            <a:endParaRPr lang="ru-RU" b="0" dirty="0">
              <a:latin typeface="Yandex Sans Tex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14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3A88E6-85B6-BB4A-A743-DCE38D0C5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906" y="2280038"/>
            <a:ext cx="5939726" cy="110627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2CEC62-C051-FA42-898D-C819844C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717" y="2262831"/>
            <a:ext cx="5972214" cy="11123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4533A3-67EC-1741-9409-627DE7743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93" y="2280038"/>
            <a:ext cx="5981276" cy="111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9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0CF398D-64AF-A645-9E5F-7E4D93CA7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954" y="3427756"/>
            <a:ext cx="18365000" cy="5493808"/>
          </a:xfrm>
        </p:spPr>
        <p:txBody>
          <a:bodyPr/>
          <a:lstStyle/>
          <a:p>
            <a:r>
              <a:rPr lang="ru-RU" dirty="0">
                <a:latin typeface="Yandex Sans Text Light" panose="02000000000000000000" pitchFamily="2" charset="0"/>
              </a:rPr>
              <a:t>Как поддерживаем партнеров</a:t>
            </a:r>
            <a:br>
              <a:rPr lang="ru-RU" b="0" dirty="0">
                <a:latin typeface="Yandex Sans Text Light" panose="02000000000000000000" pitchFamily="2" charset="0"/>
              </a:rPr>
            </a:br>
            <a:r>
              <a:rPr lang="ru-RU" sz="7200" b="0" dirty="0">
                <a:latin typeface="Yandex Sans Text Thin" pitchFamily="2" charset="0"/>
              </a:rPr>
              <a:t>Рестораны</a:t>
            </a:r>
            <a:r>
              <a:rPr lang="en-US" sz="7200" b="0" dirty="0">
                <a:latin typeface="Yandex Sans Text Thin" pitchFamily="2" charset="0"/>
              </a:rPr>
              <a:t>, </a:t>
            </a:r>
            <a:r>
              <a:rPr lang="ru-RU" sz="7200" b="0" dirty="0">
                <a:latin typeface="Yandex Sans Text Thin" pitchFamily="2" charset="0"/>
              </a:rPr>
              <a:t>ритейл</a:t>
            </a:r>
            <a:r>
              <a:rPr lang="en-US" sz="7200" b="0" dirty="0">
                <a:latin typeface="Yandex Sans Text Thin" pitchFamily="2" charset="0"/>
              </a:rPr>
              <a:t>,  </a:t>
            </a:r>
            <a:r>
              <a:rPr lang="ru-RU" sz="7200" b="0" dirty="0">
                <a:latin typeface="Yandex Sans Text Thin" pitchFamily="2" charset="0"/>
              </a:rPr>
              <a:t>бренды</a:t>
            </a:r>
          </a:p>
        </p:txBody>
      </p:sp>
    </p:spTree>
    <p:extLst>
      <p:ext uri="{BB962C8B-B14F-4D97-AF65-F5344CB8AC3E}">
        <p14:creationId xmlns:p14="http://schemas.microsoft.com/office/powerpoint/2010/main" val="1772396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16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A04C724-3EC8-1845-9A72-67374D059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0" y="2004461"/>
            <a:ext cx="21224775" cy="8819301"/>
          </a:xfrm>
        </p:spPr>
        <p:txBody>
          <a:bodyPr/>
          <a:lstStyle/>
          <a:p>
            <a:endParaRPr lang="ru-RU" sz="600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Быстрое подключение ресторанов в Яндекс</a:t>
            </a:r>
            <a:r>
              <a:rPr lang="en-US" sz="6000" b="0" dirty="0">
                <a:latin typeface="Yandex Sans Text Light" panose="02000000000000000000" pitchFamily="2" charset="0"/>
              </a:rPr>
              <a:t>.</a:t>
            </a:r>
            <a:r>
              <a:rPr lang="ru-RU" sz="6000" b="0" dirty="0">
                <a:latin typeface="Yandex Sans Text Light" panose="02000000000000000000" pitchFamily="2" charset="0"/>
              </a:rPr>
              <a:t>Еде </a:t>
            </a:r>
          </a:p>
          <a:p>
            <a:pPr lvl="1"/>
            <a:endParaRPr lang="ru-RU" sz="60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Нулевая комиссия</a:t>
            </a:r>
          </a:p>
          <a:p>
            <a:pPr lvl="1"/>
            <a:endParaRPr lang="ru-RU" sz="60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100 бесплатных доставок</a:t>
            </a:r>
          </a:p>
          <a:p>
            <a:pPr lvl="1"/>
            <a:endParaRPr lang="ru-RU" sz="6000" b="0" dirty="0">
              <a:latin typeface="Yandex Sans Text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55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3F0758-63E6-3141-AD49-B00827A63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71" y="908943"/>
            <a:ext cx="5914778" cy="115415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BAED61-B8E7-C449-9C23-67736A2624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 b="899"/>
          <a:stretch>
            <a:fillRect/>
          </a:stretch>
        </p:blipFill>
        <p:spPr>
          <a:xfrm>
            <a:off x="9359900" y="1560513"/>
            <a:ext cx="4854575" cy="10325100"/>
          </a:xfrm>
        </p:spPr>
      </p:pic>
    </p:spTree>
    <p:extLst>
      <p:ext uri="{BB962C8B-B14F-4D97-AF65-F5344CB8AC3E}">
        <p14:creationId xmlns:p14="http://schemas.microsoft.com/office/powerpoint/2010/main" val="3338075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3F0758-63E6-3141-AD49-B00827A63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71" y="908943"/>
            <a:ext cx="5914778" cy="115415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3277B4-2CCE-7D42-9B0F-6D868D2AC2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" b="1704"/>
          <a:stretch>
            <a:fillRect/>
          </a:stretch>
        </p:blipFill>
        <p:spPr>
          <a:xfrm>
            <a:off x="9344086" y="1559859"/>
            <a:ext cx="4897283" cy="10245072"/>
          </a:xfrm>
        </p:spPr>
      </p:pic>
    </p:spTree>
    <p:extLst>
      <p:ext uri="{BB962C8B-B14F-4D97-AF65-F5344CB8AC3E}">
        <p14:creationId xmlns:p14="http://schemas.microsoft.com/office/powerpoint/2010/main" val="3976865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19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A04C724-3EC8-1845-9A72-67374D059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0" y="2004461"/>
            <a:ext cx="21224775" cy="8819301"/>
          </a:xfrm>
        </p:spPr>
        <p:txBody>
          <a:bodyPr/>
          <a:lstStyle/>
          <a:p>
            <a:endParaRPr lang="ru-RU" sz="600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Быстрое подключение ресторанов в Яндекс</a:t>
            </a:r>
            <a:r>
              <a:rPr lang="en-US" sz="6000" b="0" dirty="0">
                <a:latin typeface="Yandex Sans Text Light" panose="02000000000000000000" pitchFamily="2" charset="0"/>
              </a:rPr>
              <a:t>.</a:t>
            </a:r>
            <a:r>
              <a:rPr lang="ru-RU" sz="6000" b="0" dirty="0">
                <a:latin typeface="Yandex Sans Text Light" panose="02000000000000000000" pitchFamily="2" charset="0"/>
              </a:rPr>
              <a:t>Еде </a:t>
            </a:r>
          </a:p>
          <a:p>
            <a:pPr lvl="1"/>
            <a:endParaRPr lang="ru-RU" sz="60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Нулевая комиссия</a:t>
            </a:r>
          </a:p>
          <a:p>
            <a:pPr lvl="1"/>
            <a:endParaRPr lang="ru-RU" sz="60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100 бесплатных доставок</a:t>
            </a:r>
          </a:p>
          <a:p>
            <a:pPr lvl="1"/>
            <a:endParaRPr lang="ru-RU" sz="60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Организуем доставку из магазинов силами таксистов</a:t>
            </a:r>
          </a:p>
          <a:p>
            <a:pPr lvl="1"/>
            <a:endParaRPr lang="ru-RU" b="0" dirty="0">
              <a:latin typeface="Yandex Sans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03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F335D-983A-8949-99D5-DBDAEED4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Yandex Sans Text" pitchFamily="2" charset="0"/>
              </a:rPr>
              <a:t>Растёт спрос на три темы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2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A04C724-3EC8-1845-9A72-67374D059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600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Безопасность</a:t>
            </a:r>
          </a:p>
          <a:p>
            <a:pPr lvl="1"/>
            <a:endParaRPr lang="ru-RU" sz="60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Поддержка партнёров</a:t>
            </a:r>
          </a:p>
          <a:p>
            <a:pPr lvl="1"/>
            <a:endParaRPr lang="ru-RU" sz="60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Доставка продуктов</a:t>
            </a:r>
            <a:r>
              <a:rPr lang="en-US" sz="6000" b="0" dirty="0">
                <a:latin typeface="Yandex Sans Text Light" panose="02000000000000000000" pitchFamily="2" charset="0"/>
              </a:rPr>
              <a:t>, </a:t>
            </a:r>
            <a:r>
              <a:rPr lang="ru-RU" sz="6000" b="0" dirty="0">
                <a:latin typeface="Yandex Sans Text Light" panose="02000000000000000000" pitchFamily="2" charset="0"/>
              </a:rPr>
              <a:t>лекарств</a:t>
            </a:r>
            <a:r>
              <a:rPr lang="en-US" sz="6000" b="0" dirty="0">
                <a:latin typeface="Yandex Sans Text Light" panose="02000000000000000000" pitchFamily="2" charset="0"/>
              </a:rPr>
              <a:t> </a:t>
            </a:r>
            <a:r>
              <a:rPr lang="ru-RU" sz="6000" b="0" dirty="0">
                <a:latin typeface="Yandex Sans Text Light" panose="02000000000000000000" pitchFamily="2" charset="0"/>
              </a:rPr>
              <a:t>и самого важного</a:t>
            </a:r>
          </a:p>
        </p:txBody>
      </p:sp>
    </p:spTree>
    <p:extLst>
      <p:ext uri="{BB962C8B-B14F-4D97-AF65-F5344CB8AC3E}">
        <p14:creationId xmlns:p14="http://schemas.microsoft.com/office/powerpoint/2010/main" val="2539548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D06925-E746-E54B-BD85-49CA19A09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31036A-90E9-F047-9239-D87306382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7" y="1214681"/>
            <a:ext cx="18825884" cy="109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94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D06925-E746-E54B-BD85-49CA19A09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4B46C2-9F09-8B43-89A9-5341F6240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869" y="-26891"/>
            <a:ext cx="26142150" cy="1398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22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-04-18 12.56.00">
            <a:hlinkClick r:id="" action="ppaction://media"/>
            <a:extLst>
              <a:ext uri="{FF2B5EF4-FFF2-40B4-BE49-F238E27FC236}">
                <a16:creationId xmlns:a16="http://schemas.microsoft.com/office/drawing/2014/main" id="{6299E9E0-4531-FE45-B564-949EC3C1F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426" y="1559860"/>
            <a:ext cx="4703967" cy="101707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3F0758-63E6-3141-AD49-B00827A63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71" y="908943"/>
            <a:ext cx="5914778" cy="11541572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:a16="http://schemas.microsoft.com/office/drawing/2014/main" id="{9109F498-FECC-8742-84DC-30F6FD4894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9153" y="1559860"/>
            <a:ext cx="4855028" cy="10326142"/>
          </a:xfrm>
        </p:spPr>
      </p:sp>
    </p:spTree>
    <p:extLst>
      <p:ext uri="{BB962C8B-B14F-4D97-AF65-F5344CB8AC3E}">
        <p14:creationId xmlns:p14="http://schemas.microsoft.com/office/powerpoint/2010/main" val="261537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-04-18 12.56.04">
            <a:hlinkClick r:id="" action="ppaction://media"/>
            <a:extLst>
              <a:ext uri="{FF2B5EF4-FFF2-40B4-BE49-F238E27FC236}">
                <a16:creationId xmlns:a16="http://schemas.microsoft.com/office/drawing/2014/main" id="{BEF91300-DC30-A54A-AB6C-E18BC3A1FE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9153" y="1559860"/>
            <a:ext cx="4775841" cy="103261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3F0758-63E6-3141-AD49-B00827A63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71" y="908943"/>
            <a:ext cx="5914778" cy="115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24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4C33EFA-6852-C948-9997-7ECCBD62D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271" y="1114506"/>
            <a:ext cx="11407590" cy="11506644"/>
          </a:xfrm>
        </p:spPr>
      </p:pic>
    </p:spTree>
    <p:extLst>
      <p:ext uri="{BB962C8B-B14F-4D97-AF65-F5344CB8AC3E}">
        <p14:creationId xmlns:p14="http://schemas.microsoft.com/office/powerpoint/2010/main" val="2453283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0CF398D-64AF-A645-9E5F-7E4D93CA7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954" y="3427756"/>
            <a:ext cx="18365000" cy="5493808"/>
          </a:xfrm>
        </p:spPr>
        <p:txBody>
          <a:bodyPr/>
          <a:lstStyle/>
          <a:p>
            <a:r>
              <a:rPr lang="ru-RU" dirty="0">
                <a:latin typeface="Yandex Sans Text Light" panose="02000000000000000000" pitchFamily="2" charset="0"/>
              </a:rPr>
              <a:t>Тренды нового времени</a:t>
            </a:r>
            <a:br>
              <a:rPr lang="ru-RU" b="0" dirty="0">
                <a:latin typeface="Yandex Sans Text Light" panose="02000000000000000000" pitchFamily="2" charset="0"/>
              </a:rPr>
            </a:br>
            <a:endParaRPr lang="ru-RU" sz="7200" b="0" dirty="0">
              <a:latin typeface="Yandex Sans Text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145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26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A04C724-3EC8-1845-9A72-67374D059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0" y="0"/>
            <a:ext cx="21224775" cy="8819301"/>
          </a:xfrm>
        </p:spPr>
        <p:txBody>
          <a:bodyPr/>
          <a:lstStyle/>
          <a:p>
            <a:endParaRPr lang="ru-RU" sz="420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Новые привычки растят рынок </a:t>
            </a:r>
            <a:r>
              <a:rPr lang="en-US" sz="4200" b="0" dirty="0">
                <a:latin typeface="Yandex Sans Text Light" panose="02000000000000000000" pitchFamily="2" charset="0"/>
              </a:rPr>
              <a:t>e-commerce </a:t>
            </a:r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 err="1">
                <a:latin typeface="Yandex Sans Text Light" panose="02000000000000000000" pitchFamily="2" charset="0"/>
              </a:rPr>
              <a:t>Самозанятые</a:t>
            </a:r>
            <a:r>
              <a:rPr lang="ru-RU" sz="4200" b="0" dirty="0">
                <a:latin typeface="Yandex Sans Text Light" panose="02000000000000000000" pitchFamily="2" charset="0"/>
              </a:rPr>
              <a:t> становятся более устойчивым участником бизнеса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 </a:t>
            </a:r>
            <a:r>
              <a:rPr lang="en-US" sz="4200" b="0" dirty="0">
                <a:latin typeface="Yandex Sans Text Light" panose="02000000000000000000" pitchFamily="2" charset="0"/>
              </a:rPr>
              <a:t>b2b </a:t>
            </a:r>
            <a:r>
              <a:rPr lang="ru-RU" sz="4200" b="0" dirty="0">
                <a:latin typeface="Yandex Sans Text Light" panose="02000000000000000000" pitchFamily="2" charset="0"/>
              </a:rPr>
              <a:t>доставка –– высокий потенциал в России (рост </a:t>
            </a:r>
            <a:r>
              <a:rPr lang="ru-RU" sz="4200" b="0" dirty="0" err="1">
                <a:latin typeface="Yandex Sans Text Light" panose="02000000000000000000" pitchFamily="2" charset="0"/>
              </a:rPr>
              <a:t>лидов</a:t>
            </a:r>
            <a:r>
              <a:rPr lang="ru-RU" sz="4200" b="0" dirty="0">
                <a:latin typeface="Yandex Sans Text Light" panose="02000000000000000000" pitchFamily="2" charset="0"/>
              </a:rPr>
              <a:t> </a:t>
            </a:r>
            <a:r>
              <a:rPr lang="en-US" sz="4200" b="0" dirty="0">
                <a:latin typeface="Yandex Sans Text Light" panose="02000000000000000000" pitchFamily="2" charset="0"/>
              </a:rPr>
              <a:t>x5)</a:t>
            </a:r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Растет </a:t>
            </a:r>
            <a:r>
              <a:rPr lang="en-US" sz="4200" b="0" dirty="0">
                <a:latin typeface="Yandex Sans Text Light" panose="02000000000000000000" pitchFamily="2" charset="0"/>
              </a:rPr>
              <a:t>b2c </a:t>
            </a:r>
            <a:r>
              <a:rPr lang="ru-RU" sz="4200" b="0" dirty="0">
                <a:latin typeface="Yandex Sans Text Light" panose="02000000000000000000" pitchFamily="2" charset="0"/>
              </a:rPr>
              <a:t>доставка –– в несколько раз с января по март 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Расширяется воронка новых пользователей за счет пожилых 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2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  <p:bldP spid="5" grpId="2" uiExpand="1" build="p"/>
      <p:bldP spid="5" grpId="3" uiExpand="1" build="p"/>
      <p:bldP spid="5" grpId="4" uiExpand="1" build="p"/>
      <p:bldP spid="5" grpId="5" uiExpand="1" build="p"/>
      <p:bldP spid="5" grpId="6" uiExpand="1" build="p"/>
      <p:bldP spid="5" grpId="7" uiExpand="1" build="p"/>
      <p:bldP spid="5" grpId="8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EC376D-81F1-CE46-A484-F25F5E2BF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8" y="2836956"/>
            <a:ext cx="12097715" cy="80551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309438-C01F-5D49-B0EF-055773C3A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473" y="2836956"/>
            <a:ext cx="10753250" cy="80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00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28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A04C724-3EC8-1845-9A72-67374D059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0" y="0"/>
            <a:ext cx="21224775" cy="8819301"/>
          </a:xfrm>
        </p:spPr>
        <p:txBody>
          <a:bodyPr/>
          <a:lstStyle/>
          <a:p>
            <a:endParaRPr lang="ru-RU" sz="420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Новые привычки растят рынок </a:t>
            </a:r>
            <a:r>
              <a:rPr lang="en-US" sz="4200" b="0" dirty="0">
                <a:latin typeface="Yandex Sans Text Light" panose="02000000000000000000" pitchFamily="2" charset="0"/>
              </a:rPr>
              <a:t>e-commerce </a:t>
            </a:r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 err="1">
                <a:latin typeface="Yandex Sans Text Light" panose="02000000000000000000" pitchFamily="2" charset="0"/>
              </a:rPr>
              <a:t>Самозанятые</a:t>
            </a:r>
            <a:r>
              <a:rPr lang="ru-RU" sz="4200" b="0" dirty="0">
                <a:latin typeface="Yandex Sans Text Light" panose="02000000000000000000" pitchFamily="2" charset="0"/>
              </a:rPr>
              <a:t> становятся более устойчивым участником бизнеса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 </a:t>
            </a:r>
            <a:r>
              <a:rPr lang="en-US" sz="4200" b="0" dirty="0">
                <a:latin typeface="Yandex Sans Text Light" panose="02000000000000000000" pitchFamily="2" charset="0"/>
              </a:rPr>
              <a:t>b2b </a:t>
            </a:r>
            <a:r>
              <a:rPr lang="ru-RU" sz="4200" b="0" dirty="0">
                <a:latin typeface="Yandex Sans Text Light" panose="02000000000000000000" pitchFamily="2" charset="0"/>
              </a:rPr>
              <a:t>доставка –– высокий потенциал в России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Растет </a:t>
            </a:r>
            <a:r>
              <a:rPr lang="en-US" sz="4200" b="0" dirty="0">
                <a:latin typeface="Yandex Sans Text Light" panose="02000000000000000000" pitchFamily="2" charset="0"/>
              </a:rPr>
              <a:t>b2c </a:t>
            </a:r>
            <a:r>
              <a:rPr lang="ru-RU" sz="4200" b="0" dirty="0">
                <a:latin typeface="Yandex Sans Text Light" panose="02000000000000000000" pitchFamily="2" charset="0"/>
              </a:rPr>
              <a:t>доставка –– за 5 раз вырос тариф </a:t>
            </a:r>
            <a:r>
              <a:rPr lang="en-US" sz="4200" b="0" dirty="0">
                <a:latin typeface="Yandex Sans Text Light" panose="02000000000000000000" pitchFamily="2" charset="0"/>
              </a:rPr>
              <a:t>“</a:t>
            </a:r>
            <a:r>
              <a:rPr lang="ru-RU" sz="4200" b="0" dirty="0">
                <a:latin typeface="Yandex Sans Text Light" panose="02000000000000000000" pitchFamily="2" charset="0"/>
              </a:rPr>
              <a:t>Доставка</a:t>
            </a:r>
            <a:r>
              <a:rPr lang="en-US" sz="4200" b="0" dirty="0">
                <a:latin typeface="Yandex Sans Text Light" panose="02000000000000000000" pitchFamily="2" charset="0"/>
              </a:rPr>
              <a:t>”</a:t>
            </a:r>
            <a:r>
              <a:rPr lang="ru-RU" sz="4200" b="0" dirty="0">
                <a:latin typeface="Yandex Sans Text Light" panose="02000000000000000000" pitchFamily="2" charset="0"/>
              </a:rPr>
              <a:t> за март 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Расширяется воронка новых пользователей за счет пожилых 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Самоизоляция подстегает баловать себя –– рост редких сценариев 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Меняется структура потребления еды 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35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  <p:bldP spid="5" grpId="2" uiExpand="1" build="p"/>
      <p:bldP spid="5" grpId="3" uiExpand="1" build="p"/>
      <p:bldP spid="5" grpId="4" uiExpand="1" build="p"/>
      <p:bldP spid="5" grpId="5" uiExpand="1" build="p"/>
      <p:bldP spid="5" grpId="6" uiExpand="1" build="p"/>
      <p:bldP spid="5" grpId="7" uiExpand="1" build="p"/>
      <p:bldP spid="5" grpId="8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FC54E3-47F3-CD47-AE6B-4847FCD7F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69" y="833821"/>
            <a:ext cx="10838447" cy="11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F335D-983A-8949-99D5-DBDAEED4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Yandex Sans Text" pitchFamily="2" charset="0"/>
              </a:rPr>
              <a:t>#</a:t>
            </a:r>
            <a:r>
              <a:rPr lang="ru-RU" b="0" dirty="0" err="1">
                <a:latin typeface="Yandex Sans Text" pitchFamily="2" charset="0"/>
              </a:rPr>
              <a:t>лучшедома</a:t>
            </a:r>
            <a:r>
              <a:rPr lang="ru-RU" b="0" dirty="0">
                <a:latin typeface="Yandex Sans Text" pitchFamily="2" charset="0"/>
              </a:rPr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3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pic>
        <p:nvPicPr>
          <p:cNvPr id="3" name="betterhome video">
            <a:hlinkClick r:id="" action="ppaction://media"/>
            <a:extLst>
              <a:ext uri="{FF2B5EF4-FFF2-40B4-BE49-F238E27FC236}">
                <a16:creationId xmlns:a16="http://schemas.microsoft.com/office/drawing/2014/main" id="{F4E26809-4A20-D74B-A66F-6E57C75B8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054" y="2500874"/>
            <a:ext cx="23806523" cy="148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9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30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A04C724-3EC8-1845-9A72-67374D059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0" y="0"/>
            <a:ext cx="21224775" cy="8819301"/>
          </a:xfrm>
        </p:spPr>
        <p:txBody>
          <a:bodyPr/>
          <a:lstStyle/>
          <a:p>
            <a:endParaRPr lang="ru-RU" sz="420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Новые привычки растят рынок </a:t>
            </a:r>
            <a:r>
              <a:rPr lang="en-US" sz="4200" b="0" dirty="0">
                <a:latin typeface="Yandex Sans Text Light" panose="02000000000000000000" pitchFamily="2" charset="0"/>
              </a:rPr>
              <a:t>e-commerce </a:t>
            </a:r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 err="1">
                <a:latin typeface="Yandex Sans Text Light" panose="02000000000000000000" pitchFamily="2" charset="0"/>
              </a:rPr>
              <a:t>Самозанятые</a:t>
            </a:r>
            <a:r>
              <a:rPr lang="ru-RU" sz="4200" b="0" dirty="0">
                <a:latin typeface="Yandex Sans Text Light" panose="02000000000000000000" pitchFamily="2" charset="0"/>
              </a:rPr>
              <a:t> становятся более устойчивым участником бизнеса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 </a:t>
            </a:r>
            <a:r>
              <a:rPr lang="en-US" sz="4200" b="0" dirty="0">
                <a:latin typeface="Yandex Sans Text Light" panose="02000000000000000000" pitchFamily="2" charset="0"/>
              </a:rPr>
              <a:t>b2b </a:t>
            </a:r>
            <a:r>
              <a:rPr lang="ru-RU" sz="4200" b="0" dirty="0">
                <a:latin typeface="Yandex Sans Text Light" panose="02000000000000000000" pitchFamily="2" charset="0"/>
              </a:rPr>
              <a:t>доставка –– высокий потенциал в России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Растет </a:t>
            </a:r>
            <a:r>
              <a:rPr lang="en-US" sz="4200" b="0" dirty="0">
                <a:latin typeface="Yandex Sans Text Light" panose="02000000000000000000" pitchFamily="2" charset="0"/>
              </a:rPr>
              <a:t>b2c </a:t>
            </a:r>
            <a:r>
              <a:rPr lang="ru-RU" sz="4200" b="0" dirty="0">
                <a:latin typeface="Yandex Sans Text Light" panose="02000000000000000000" pitchFamily="2" charset="0"/>
              </a:rPr>
              <a:t>доставка –– за 5 раз вырос тариф </a:t>
            </a:r>
            <a:r>
              <a:rPr lang="en-US" sz="4200" b="0" dirty="0">
                <a:latin typeface="Yandex Sans Text Light" panose="02000000000000000000" pitchFamily="2" charset="0"/>
              </a:rPr>
              <a:t>“</a:t>
            </a:r>
            <a:r>
              <a:rPr lang="ru-RU" sz="4200" b="0" dirty="0">
                <a:latin typeface="Yandex Sans Text Light" panose="02000000000000000000" pitchFamily="2" charset="0"/>
              </a:rPr>
              <a:t>Доставка</a:t>
            </a:r>
            <a:r>
              <a:rPr lang="en-US" sz="4200" b="0" dirty="0">
                <a:latin typeface="Yandex Sans Text Light" panose="02000000000000000000" pitchFamily="2" charset="0"/>
              </a:rPr>
              <a:t>”</a:t>
            </a:r>
            <a:r>
              <a:rPr lang="ru-RU" sz="4200" b="0" dirty="0">
                <a:latin typeface="Yandex Sans Text Light" panose="02000000000000000000" pitchFamily="2" charset="0"/>
              </a:rPr>
              <a:t> за март 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Расширяется воронка новых пользователей за счет пожилых 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Самоизоляция подстегает баловать себя –– рост редких сценариев </a:t>
            </a: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4200" b="0" dirty="0">
                <a:latin typeface="Yandex Sans Text Light" panose="02000000000000000000" pitchFamily="2" charset="0"/>
              </a:rPr>
              <a:t>Меняется структура потребления еды </a:t>
            </a:r>
          </a:p>
          <a:p>
            <a:pPr lvl="1"/>
            <a:endParaRPr lang="ru-RU" sz="4200" b="0" dirty="0">
              <a:solidFill>
                <a:schemeClr val="bg1"/>
              </a:solidFill>
              <a:latin typeface="Yandex Sans Text Light" panose="02000000000000000000" pitchFamily="2" charset="0"/>
            </a:endParaRPr>
          </a:p>
          <a:p>
            <a:pPr lvl="1"/>
            <a:r>
              <a:rPr lang="ru-RU" sz="4400" b="0" dirty="0">
                <a:solidFill>
                  <a:schemeClr val="bg1"/>
                </a:solidFill>
                <a:latin typeface="Yandex Sans Text Light" panose="02000000000000000000" pitchFamily="2" charset="0"/>
              </a:rPr>
              <a:t>Меняется время покупок — </a:t>
            </a:r>
            <a:r>
              <a:rPr lang="ru-RU" sz="4400" b="0" dirty="0" err="1">
                <a:solidFill>
                  <a:schemeClr val="bg1"/>
                </a:solidFill>
                <a:latin typeface="Yandex Sans Text Light" panose="02000000000000000000" pitchFamily="2" charset="0"/>
              </a:rPr>
              <a:t>прайм</a:t>
            </a:r>
            <a:r>
              <a:rPr lang="ru-RU" sz="4400" b="0" dirty="0">
                <a:solidFill>
                  <a:schemeClr val="bg1"/>
                </a:solidFill>
                <a:latin typeface="Yandex Sans Text Light" panose="02000000000000000000" pitchFamily="2" charset="0"/>
              </a:rPr>
              <a:t>-тайм сдвигается с вечера на утро и день</a:t>
            </a:r>
          </a:p>
          <a:p>
            <a:pPr lvl="1"/>
            <a:endParaRPr lang="ru-RU" sz="4400" b="0" dirty="0">
              <a:solidFill>
                <a:schemeClr val="bg1"/>
              </a:solidFill>
              <a:latin typeface="Yandex Sans Text Light" panose="02000000000000000000" pitchFamily="2" charset="0"/>
            </a:endParaRPr>
          </a:p>
          <a:p>
            <a:pPr lvl="1"/>
            <a:r>
              <a:rPr lang="ru-RU" sz="4400" b="0" dirty="0">
                <a:solidFill>
                  <a:schemeClr val="bg1"/>
                </a:solidFill>
                <a:latin typeface="Yandex Sans Text Light" panose="02000000000000000000" pitchFamily="2" charset="0"/>
              </a:rPr>
              <a:t>Горожане вновь привыкают к личным автомобилям</a:t>
            </a:r>
          </a:p>
          <a:p>
            <a:pPr marL="0" lvl="1" indent="0">
              <a:buNone/>
            </a:pPr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endParaRPr lang="ru-RU" sz="4200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 Light" panose="02000000000000000000" pitchFamily="2" charset="0"/>
            </a:endParaRPr>
          </a:p>
          <a:p>
            <a:pPr lvl="1"/>
            <a:endParaRPr lang="ru-RU" b="0" dirty="0">
              <a:latin typeface="Yandex Sans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9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  <p:bldP spid="5" grpId="2" uiExpand="1" build="p"/>
      <p:bldP spid="5" grpId="3" uiExpand="1" build="p"/>
      <p:bldP spid="5" grpId="4" uiExpand="1" build="p"/>
      <p:bldP spid="5" grpId="5" uiExpand="1" build="p"/>
      <p:bldP spid="5" grpId="6" uiExpand="1" build="p"/>
      <p:bldP spid="5" grpId="7" uiExpand="1" build="p"/>
      <p:bldP spid="5" grpId="8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0CF398D-64AF-A645-9E5F-7E4D93CA7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954" y="3427756"/>
            <a:ext cx="18365000" cy="5493808"/>
          </a:xfrm>
        </p:spPr>
        <p:txBody>
          <a:bodyPr/>
          <a:lstStyle/>
          <a:p>
            <a:r>
              <a:rPr lang="ru-RU" dirty="0">
                <a:latin typeface="Yandex Sans Text Light" panose="02000000000000000000" pitchFamily="2" charset="0"/>
              </a:rPr>
              <a:t>Что дальше? </a:t>
            </a:r>
            <a:br>
              <a:rPr lang="ru-RU" b="0" dirty="0">
                <a:latin typeface="Yandex Sans Text Light" panose="02000000000000000000" pitchFamily="2" charset="0"/>
              </a:rPr>
            </a:br>
            <a:endParaRPr lang="ru-RU" sz="7200" b="0" dirty="0">
              <a:latin typeface="Yandex Sans Text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274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F335D-983A-8949-99D5-DBDAEED4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Yandex Sans Text" pitchFamily="2" charset="0"/>
              </a:rPr>
              <a:t>Какие вызовы для брендов?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32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A04C724-3EC8-1845-9A72-67374D059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600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Новые привычки останутся с людьми</a:t>
            </a:r>
          </a:p>
          <a:p>
            <a:pPr lvl="1"/>
            <a:endParaRPr lang="ru-RU" sz="6000" b="0" dirty="0">
              <a:latin typeface="Yandex Sans Text Light" panose="02000000000000000000" pitchFamily="2" charset="0"/>
            </a:endParaRPr>
          </a:p>
          <a:p>
            <a:pPr lvl="1"/>
            <a:r>
              <a:rPr lang="ru-RU" sz="6000" b="0" dirty="0">
                <a:latin typeface="Yandex Sans Text Light" panose="02000000000000000000" pitchFamily="2" charset="0"/>
              </a:rPr>
              <a:t>Снижать тревожность и безопасность после выхода из  </a:t>
            </a:r>
          </a:p>
          <a:p>
            <a:pPr marL="0" lvl="1" indent="0">
              <a:buNone/>
            </a:pPr>
            <a:r>
              <a:rPr lang="ru-RU" sz="6000" b="0" dirty="0">
                <a:latin typeface="Yandex Sans Text Light" panose="02000000000000000000" pitchFamily="2" charset="0"/>
              </a:rPr>
              <a:t>    карантина</a:t>
            </a:r>
          </a:p>
        </p:txBody>
      </p:sp>
    </p:spTree>
    <p:extLst>
      <p:ext uri="{BB962C8B-B14F-4D97-AF65-F5344CB8AC3E}">
        <p14:creationId xmlns:p14="http://schemas.microsoft.com/office/powerpoint/2010/main" val="749061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F0961E4-1532-AC4D-9CF5-E4C7BD4AD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Yandex Sans Text Thin" pitchFamily="2" charset="0"/>
              </a:rPr>
              <a:t>Спасибо</a:t>
            </a:r>
            <a:r>
              <a:rPr lang="en-US" b="0" dirty="0">
                <a:latin typeface="Yandex Sans Text Thin" pitchFamily="2" charset="0"/>
              </a:rPr>
              <a:t>, #</a:t>
            </a:r>
            <a:r>
              <a:rPr lang="en-US" b="0" dirty="0" err="1">
                <a:latin typeface="Yandex Sans Text Thin" pitchFamily="2" charset="0"/>
              </a:rPr>
              <a:t>stayhome</a:t>
            </a:r>
            <a:endParaRPr lang="ru-RU" b="0" dirty="0">
              <a:latin typeface="Yandex Sans Text Thin" pitchFamily="2" charset="0"/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5F21CAC3-E493-F94F-B8CB-800B3911FC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0" dirty="0">
                <a:latin typeface="Yandex Sans Text Light" panose="02000000000000000000" pitchFamily="2" charset="0"/>
              </a:rPr>
              <a:t>Дарья Золотухина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BA2A25-B520-A146-807B-1D9D79E632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>
                <a:latin typeface="Yandex Sans Text Light" panose="02000000000000000000" pitchFamily="2" charset="0"/>
              </a:rPr>
              <a:t>Директор по маркетингу Яндекс</a:t>
            </a:r>
            <a:r>
              <a:rPr lang="en-US" dirty="0">
                <a:latin typeface="Yandex Sans Text Light" panose="02000000000000000000" pitchFamily="2" charset="0"/>
              </a:rPr>
              <a:t>.</a:t>
            </a:r>
            <a:r>
              <a:rPr lang="ru-RU" dirty="0">
                <a:latin typeface="Yandex Sans Text Light" panose="02000000000000000000" pitchFamily="2" charset="0"/>
              </a:rPr>
              <a:t>Такси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31E874-4A75-4443-9323-EE02BAA56C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>
                <a:latin typeface="Yandex Sans Text Light" panose="02000000000000000000" pitchFamily="2" charset="0"/>
              </a:rPr>
              <a:t>dazolot@yandex-team.ru</a:t>
            </a:r>
            <a:endParaRPr lang="en-US" dirty="0">
              <a:latin typeface="Yandex Sans Text Light" panose="02000000000000000000" pitchFamily="2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1F81C2-D459-074D-A607-8ECE09E9BE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>
                <a:latin typeface="Yandex Sans Text Light" panose="02000000000000000000" pitchFamily="2" charset="0"/>
              </a:rPr>
              <a:t>@</a:t>
            </a:r>
            <a:r>
              <a:rPr lang="en-US" dirty="0" err="1">
                <a:latin typeface="Yandex Sans Text Light" panose="02000000000000000000" pitchFamily="2" charset="0"/>
              </a:rPr>
              <a:t>dariazolot</a:t>
            </a:r>
            <a:endParaRPr lang="ru-RU" dirty="0">
              <a:latin typeface="Yandex Sans Text Light" panose="02000000000000000000" pitchFamily="2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6909C36-953C-B44E-989B-D3289E3DA162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" b="331"/>
          <a:stretch>
            <a:fillRect/>
          </a:stretch>
        </p:blipFill>
        <p:spPr/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DA04309-BA4C-AD49-97D5-55C41D7607F3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" b="3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45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F335D-983A-8949-99D5-DBDAEED4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Yandex Sans Text" pitchFamily="2" charset="0"/>
              </a:rPr>
              <a:t>#</a:t>
            </a:r>
            <a:r>
              <a:rPr lang="ru-RU" b="0" dirty="0" err="1">
                <a:latin typeface="Yandex Sans Text" pitchFamily="2" charset="0"/>
              </a:rPr>
              <a:t>помощьрядом</a:t>
            </a:r>
            <a:endParaRPr lang="ru-RU" b="0" dirty="0">
              <a:latin typeface="Yandex Sans Tex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4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82790C-21D3-0242-8FE7-51DA5AFA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2" y="2575514"/>
            <a:ext cx="23913604" cy="1494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5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E4AA9B-6658-634B-BC34-C2DD58365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2413" cy="160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66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6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D95D1B-FF3D-1F4C-8787-4499DE596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83" y="0"/>
            <a:ext cx="11358918" cy="1532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7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7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3FD0B7-178A-7347-88C3-580D04E61B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8"/>
          <a:stretch/>
        </p:blipFill>
        <p:spPr>
          <a:xfrm>
            <a:off x="-5127998" y="0"/>
            <a:ext cx="16453711" cy="138177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51232B-5F39-2347-8543-759FFEF1F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/>
          <a:stretch/>
        </p:blipFill>
        <p:spPr>
          <a:xfrm>
            <a:off x="11089999" y="0"/>
            <a:ext cx="13292414" cy="138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65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CE859-CEBD-644D-93B7-69339464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227549-3551-B945-8CC4-73CDC2D0B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3F1EBA-1ABE-774D-852D-FF50E5B88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D8186C9-8609-4445-9D07-9409254E8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00" y="-989666"/>
            <a:ext cx="21718588" cy="14705666"/>
          </a:xfrm>
        </p:spPr>
      </p:pic>
    </p:spTree>
    <p:extLst>
      <p:ext uri="{BB962C8B-B14F-4D97-AF65-F5344CB8AC3E}">
        <p14:creationId xmlns:p14="http://schemas.microsoft.com/office/powerpoint/2010/main" val="37565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7B646-4107-E944-8421-DDBF6EBE0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latin typeface="Yandex Sans Text Light" panose="02000000000000000000" pitchFamily="2" charset="0"/>
              </a:rPr>
              <a:pPr/>
              <a:t>9</a:t>
            </a:fld>
            <a:endParaRPr lang="ru-RU" dirty="0">
              <a:latin typeface="Yandex Sans Text Light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3C2555-16C5-B543-AA60-CC8C5C9F242E}"/>
              </a:ext>
            </a:extLst>
          </p:cNvPr>
          <p:cNvSpPr txBox="1"/>
          <p:nvPr/>
        </p:nvSpPr>
        <p:spPr>
          <a:xfrm>
            <a:off x="7220607" y="173420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solidFill>
                <a:sysClr val="windowText" lastClr="0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3E991-A04D-1B48-BD62-E5E8D7F27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3" y="0"/>
            <a:ext cx="6332934" cy="1371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CCDA0E-F440-8B49-8C80-4A42EB5EC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39" y="0"/>
            <a:ext cx="6332934" cy="1371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8D8E5C-FF65-1542-A93A-8DE056B5E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39" y="0"/>
            <a:ext cx="6332934" cy="13716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9AE4BA-52C1-944D-AE15-D8D62CEB0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39" y="0"/>
            <a:ext cx="6332934" cy="1371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974927-4307-EF40-B11A-D37298F24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215" y="0"/>
            <a:ext cx="6332934" cy="1371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736216-B95A-024E-A29F-86247D8B48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39" y="0"/>
            <a:ext cx="633293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16384"/>
      </p:ext>
    </p:extLst>
  </p:cSld>
  <p:clrMapOvr>
    <a:masterClrMapping/>
  </p:clrMapOvr>
</p:sld>
</file>

<file path=ppt/theme/theme1.xml><?xml version="1.0" encoding="utf-8"?>
<a:theme xmlns:a="http://schemas.openxmlformats.org/drawingml/2006/main" name="Yandex">
  <a:themeElements>
    <a:clrScheme name="Другая 2">
      <a:dk1>
        <a:srgbClr val="000000"/>
      </a:dk1>
      <a:lt1>
        <a:srgbClr val="FFFFFF"/>
      </a:lt1>
      <a:dk2>
        <a:srgbClr val="FF3333"/>
      </a:dk2>
      <a:lt2>
        <a:srgbClr val="FCDA30"/>
      </a:lt2>
      <a:accent1>
        <a:srgbClr val="0077FF"/>
      </a:accent1>
      <a:accent2>
        <a:srgbClr val="23B324"/>
      </a:accent2>
      <a:accent3>
        <a:srgbClr val="6838CF"/>
      </a:accent3>
      <a:accent4>
        <a:srgbClr val="5DCEF9"/>
      </a:accent4>
      <a:accent5>
        <a:srgbClr val="C62CD0"/>
      </a:accent5>
      <a:accent6>
        <a:srgbClr val="FF9A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solidFill>
            <a:schemeClr val="bg2"/>
          </a:solidFill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tx1"/>
          </a:solidFill>
          <a:prstDash val="solid"/>
          <a:headEnd type="none" w="lg" len="med"/>
          <a:tailEnd type="none" w="lg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82485</TotalTime>
  <Words>2950</Words>
  <Application>Microsoft Macintosh PowerPoint</Application>
  <PresentationFormat>Произвольный</PresentationFormat>
  <Paragraphs>261</Paragraphs>
  <Slides>33</Slides>
  <Notes>29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 Unicode MS</vt:lpstr>
      <vt:lpstr>Arial</vt:lpstr>
      <vt:lpstr>Calibri</vt:lpstr>
      <vt:lpstr>Courier New</vt:lpstr>
      <vt:lpstr>Yandex Sans Text</vt:lpstr>
      <vt:lpstr>Yandex Sans Text Light</vt:lpstr>
      <vt:lpstr>Yandex Sans Text Thin</vt:lpstr>
      <vt:lpstr>Yandex</vt:lpstr>
      <vt:lpstr>Стратегия «48 часов» </vt:lpstr>
      <vt:lpstr>Растёт спрос на три темы</vt:lpstr>
      <vt:lpstr>#лучшедома </vt:lpstr>
      <vt:lpstr>#помощьрядом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Внезапная смена стратегий </vt:lpstr>
      <vt:lpstr>внезапная смена стратегий  –&gt;  смена парадигмы для пользователя и водителя –&gt;  новые привычки –&gt;  новая профессиональная идентичность </vt:lpstr>
      <vt:lpstr>Внезапная смена стратегий: Яндекс.Лавка </vt:lpstr>
      <vt:lpstr>Презентация PowerPoint</vt:lpstr>
      <vt:lpstr>Внезапная смена стратегий: cуперприложение</vt:lpstr>
      <vt:lpstr>Как поддерживаем партнеров Рестораны, ритейл,  бренды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Тренды нового времени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дальше?  </vt:lpstr>
      <vt:lpstr>Какие вызовы для брендов? </vt:lpstr>
      <vt:lpstr>Спасибо, #stayhome</vt:lpstr>
    </vt:vector>
  </TitlesOfParts>
  <Manager>Maria Kutuzova</Manager>
  <Company>Yandex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show_YST</dc:subject>
  <dc:creator>presentation</dc:creator>
  <cp:keywords/>
  <dc:description/>
  <cp:lastModifiedBy>Microsoft Office User</cp:lastModifiedBy>
  <cp:revision>1874</cp:revision>
  <cp:lastPrinted>2020-04-21T10:25:10Z</cp:lastPrinted>
  <dcterms:created xsi:type="dcterms:W3CDTF">2014-09-09T08:22:07Z</dcterms:created>
  <dcterms:modified xsi:type="dcterms:W3CDTF">2020-04-21T10:27:54Z</dcterms:modified>
  <cp:category>presentation technology</cp:category>
</cp:coreProperties>
</file>